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64" r:id="rId2"/>
    <p:sldId id="340" r:id="rId3"/>
    <p:sldId id="345" r:id="rId4"/>
    <p:sldId id="324" r:id="rId5"/>
    <p:sldId id="343" r:id="rId6"/>
    <p:sldId id="381" r:id="rId7"/>
    <p:sldId id="382" r:id="rId8"/>
    <p:sldId id="365" r:id="rId9"/>
    <p:sldId id="374" r:id="rId10"/>
    <p:sldId id="373" r:id="rId11"/>
    <p:sldId id="379" r:id="rId12"/>
    <p:sldId id="367" r:id="rId13"/>
    <p:sldId id="368" r:id="rId14"/>
    <p:sldId id="369" r:id="rId15"/>
    <p:sldId id="370" r:id="rId16"/>
    <p:sldId id="371" r:id="rId17"/>
    <p:sldId id="380" r:id="rId18"/>
    <p:sldId id="378" r:id="rId19"/>
    <p:sldId id="303"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p:scale>
          <a:sx n="70" d="100"/>
          <a:sy n="70" d="100"/>
        </p:scale>
        <p:origin x="-1182"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reya\Desktop\Nomination%20files\final%20citation\eproc%20repo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backup%20aug%2016%20of%20laptop\e%20procurement\Pstn%20to%20various%20ppl\PSTN%20TO%20NIC%20AWARD%20TEAM\DATA%20FOR%20GRAP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backup%20aug%2016%20of%20laptop\e%20procurement\Pstn%20to%20various%20ppl\PSTN%20TO%20NIC%20AWARD%20TEAM\DATA%20FOR%20GRAPH.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backup%20aug%2016%20of%20laptop\e%20procurement\Pstn%20to%20various%20ppl\PSTN%20TO%20NIC%20AWARD%20TEAM\DATA%20FOR%20GRAPH.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backup%20aug%2016%20of%20laptop\e%20procurement\Pstn%20to%20various%20ppl\PSTN%20TO%20NIC%20AWARD%20TEAM\DATA%20FOR%20GRAPH.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hreya\Desktop\mgo%20pstn%20mtrl\cycle%20time%202015-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backup%20aug%2016%20of%20laptop\e%20procurement\Pstn%20to%20various%20ppl\PSTN%20TO%20NIC%20AWARD%20TEAM\DATA%20FOR%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a:t>eProcurement STatus Update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'[eproc report.xlsx]Yr Wise'!$A$2</c:f>
              <c:strCache>
                <c:ptCount val="1"/>
                <c:pt idx="0">
                  <c:v>Users</c:v>
                </c:pt>
              </c:strCache>
            </c:strRef>
          </c:tx>
          <c:invertIfNegative val="0"/>
          <c:cat>
            <c:strRef>
              <c:f>'[eproc report.xlsx]Yr Wise'!$B$1:$F$1</c:f>
              <c:strCache>
                <c:ptCount val="5"/>
                <c:pt idx="0">
                  <c:v>Fin Yr 13-14</c:v>
                </c:pt>
                <c:pt idx="1">
                  <c:v>Fin Yr 14-15</c:v>
                </c:pt>
                <c:pt idx="2">
                  <c:v>Fin Yr 15-16</c:v>
                </c:pt>
                <c:pt idx="3">
                  <c:v>Fin Yr 16-17</c:v>
                </c:pt>
                <c:pt idx="4">
                  <c:v>Fin Yr 17-18*</c:v>
                </c:pt>
              </c:strCache>
            </c:strRef>
          </c:cat>
          <c:val>
            <c:numRef>
              <c:f>'[eproc report.xlsx]Yr Wise'!$B$2:$F$2</c:f>
              <c:numCache>
                <c:formatCode>General</c:formatCode>
                <c:ptCount val="5"/>
                <c:pt idx="0">
                  <c:v>43</c:v>
                </c:pt>
                <c:pt idx="1">
                  <c:v>1269</c:v>
                </c:pt>
                <c:pt idx="2">
                  <c:v>5559</c:v>
                </c:pt>
                <c:pt idx="3">
                  <c:v>4669</c:v>
                </c:pt>
                <c:pt idx="4">
                  <c:v>2409</c:v>
                </c:pt>
              </c:numCache>
            </c:numRef>
          </c:val>
        </c:ser>
        <c:ser>
          <c:idx val="1"/>
          <c:order val="1"/>
          <c:tx>
            <c:strRef>
              <c:f>'[eproc report.xlsx]Yr Wise'!$A$3</c:f>
              <c:strCache>
                <c:ptCount val="1"/>
                <c:pt idx="0">
                  <c:v>Tenders</c:v>
                </c:pt>
              </c:strCache>
            </c:strRef>
          </c:tx>
          <c:invertIfNegative val="0"/>
          <c:cat>
            <c:strRef>
              <c:f>'[eproc report.xlsx]Yr Wise'!$B$1:$F$1</c:f>
              <c:strCache>
                <c:ptCount val="5"/>
                <c:pt idx="0">
                  <c:v>Fin Yr 13-14</c:v>
                </c:pt>
                <c:pt idx="1">
                  <c:v>Fin Yr 14-15</c:v>
                </c:pt>
                <c:pt idx="2">
                  <c:v>Fin Yr 15-16</c:v>
                </c:pt>
                <c:pt idx="3">
                  <c:v>Fin Yr 16-17</c:v>
                </c:pt>
                <c:pt idx="4">
                  <c:v>Fin Yr 17-18*</c:v>
                </c:pt>
              </c:strCache>
            </c:strRef>
          </c:cat>
          <c:val>
            <c:numRef>
              <c:f>'[eproc report.xlsx]Yr Wise'!$B$3:$F$3</c:f>
              <c:numCache>
                <c:formatCode>General</c:formatCode>
                <c:ptCount val="5"/>
                <c:pt idx="0">
                  <c:v>3</c:v>
                </c:pt>
                <c:pt idx="1">
                  <c:v>2315</c:v>
                </c:pt>
                <c:pt idx="2">
                  <c:v>19311</c:v>
                </c:pt>
                <c:pt idx="3">
                  <c:v>37111</c:v>
                </c:pt>
                <c:pt idx="4">
                  <c:v>29151</c:v>
                </c:pt>
              </c:numCache>
            </c:numRef>
          </c:val>
        </c:ser>
        <c:ser>
          <c:idx val="2"/>
          <c:order val="2"/>
          <c:tx>
            <c:strRef>
              <c:f>'[eproc report.xlsx]Yr Wise'!$A$4</c:f>
              <c:strCache>
                <c:ptCount val="1"/>
                <c:pt idx="0">
                  <c:v>Value in Lakhs</c:v>
                </c:pt>
              </c:strCache>
            </c:strRef>
          </c:tx>
          <c:invertIfNegative val="0"/>
          <c:cat>
            <c:strRef>
              <c:f>'[eproc report.xlsx]Yr Wise'!$B$1:$F$1</c:f>
              <c:strCache>
                <c:ptCount val="5"/>
                <c:pt idx="0">
                  <c:v>Fin Yr 13-14</c:v>
                </c:pt>
                <c:pt idx="1">
                  <c:v>Fin Yr 14-15</c:v>
                </c:pt>
                <c:pt idx="2">
                  <c:v>Fin Yr 15-16</c:v>
                </c:pt>
                <c:pt idx="3">
                  <c:v>Fin Yr 16-17</c:v>
                </c:pt>
                <c:pt idx="4">
                  <c:v>Fin Yr 17-18*</c:v>
                </c:pt>
              </c:strCache>
            </c:strRef>
          </c:cat>
          <c:val>
            <c:numRef>
              <c:f>'[eproc report.xlsx]Yr Wise'!$B$4:$F$4</c:f>
              <c:numCache>
                <c:formatCode>0</c:formatCode>
                <c:ptCount val="5"/>
                <c:pt idx="0">
                  <c:v>0</c:v>
                </c:pt>
                <c:pt idx="1">
                  <c:v>105556.13</c:v>
                </c:pt>
                <c:pt idx="2">
                  <c:v>812640.69</c:v>
                </c:pt>
                <c:pt idx="3">
                  <c:v>931726.38000000012</c:v>
                </c:pt>
                <c:pt idx="4">
                  <c:v>546814</c:v>
                </c:pt>
              </c:numCache>
            </c:numRef>
          </c:val>
        </c:ser>
        <c:dLbls>
          <c:showLegendKey val="0"/>
          <c:showVal val="0"/>
          <c:showCatName val="0"/>
          <c:showSerName val="0"/>
          <c:showPercent val="0"/>
          <c:showBubbleSize val="0"/>
        </c:dLbls>
        <c:gapWidth val="150"/>
        <c:shape val="box"/>
        <c:axId val="170163584"/>
        <c:axId val="170169472"/>
        <c:axId val="0"/>
      </c:bar3DChart>
      <c:catAx>
        <c:axId val="170163584"/>
        <c:scaling>
          <c:orientation val="minMax"/>
        </c:scaling>
        <c:delete val="0"/>
        <c:axPos val="b"/>
        <c:majorTickMark val="none"/>
        <c:minorTickMark val="none"/>
        <c:tickLblPos val="nextTo"/>
        <c:crossAx val="170169472"/>
        <c:crosses val="autoZero"/>
        <c:auto val="1"/>
        <c:lblAlgn val="ctr"/>
        <c:lblOffset val="100"/>
        <c:noMultiLvlLbl val="0"/>
      </c:catAx>
      <c:valAx>
        <c:axId val="170169472"/>
        <c:scaling>
          <c:logBase val="10"/>
          <c:orientation val="minMax"/>
        </c:scaling>
        <c:delete val="0"/>
        <c:axPos val="l"/>
        <c:majorGridlines/>
        <c:numFmt formatCode="General" sourceLinked="1"/>
        <c:majorTickMark val="none"/>
        <c:minorTickMark val="none"/>
        <c:tickLblPos val="nextTo"/>
        <c:crossAx val="170163584"/>
        <c:crosses val="autoZero"/>
        <c:crossBetween val="between"/>
      </c:valAx>
      <c:dTable>
        <c:showHorzBorder val="1"/>
        <c:showVertBorder val="1"/>
        <c:showOutline val="1"/>
        <c:showKeys val="1"/>
        <c:txPr>
          <a:bodyPr/>
          <a:lstStyle/>
          <a:p>
            <a:pPr rtl="0">
              <a:defRPr sz="1600" b="1"/>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15"/>
      <c:rotY val="20"/>
      <c:rAngAx val="1"/>
    </c:view3D>
    <c:floor>
      <c:thickness val="0"/>
    </c:floor>
    <c:sideWall>
      <c:thickness val="0"/>
      <c:spPr>
        <a:noFill/>
      </c:spPr>
    </c:sideWall>
    <c:backWall>
      <c:thickness val="0"/>
      <c:spPr>
        <a:noFill/>
        <a:ln w="25400">
          <a:noFill/>
        </a:ln>
      </c:spPr>
    </c:backWall>
    <c:plotArea>
      <c:layout/>
      <c:bar3DChart>
        <c:barDir val="col"/>
        <c:grouping val="clustered"/>
        <c:varyColors val="0"/>
        <c:ser>
          <c:idx val="0"/>
          <c:order val="0"/>
          <c:tx>
            <c:strRef>
              <c:f>Sheet4!$A$3</c:f>
              <c:strCache>
                <c:ptCount val="1"/>
                <c:pt idx="0">
                  <c:v>Users</c:v>
                </c:pt>
              </c:strCache>
            </c:strRef>
          </c:tx>
          <c:spPr>
            <a:solidFill>
              <a:srgbClr val="002060"/>
            </a:solidFill>
          </c:spPr>
          <c:invertIfNegative val="0"/>
          <c:cat>
            <c:strRef>
              <c:f>Sheet4!$B$2:$P$2</c:f>
              <c:strCache>
                <c:ptCount val="15"/>
                <c:pt idx="0">
                  <c:v>QE Mar 14</c:v>
                </c:pt>
                <c:pt idx="1">
                  <c:v>QE Jun 14</c:v>
                </c:pt>
                <c:pt idx="2">
                  <c:v>QE Sep 14</c:v>
                </c:pt>
                <c:pt idx="3">
                  <c:v>QE Dec 14 </c:v>
                </c:pt>
                <c:pt idx="4">
                  <c:v>QE Mar 15</c:v>
                </c:pt>
                <c:pt idx="5">
                  <c:v>QE Jun 15</c:v>
                </c:pt>
                <c:pt idx="6">
                  <c:v>QE Sep 15</c:v>
                </c:pt>
                <c:pt idx="7">
                  <c:v>QE Dec 15</c:v>
                </c:pt>
                <c:pt idx="8">
                  <c:v>QE Mar 16</c:v>
                </c:pt>
                <c:pt idx="9">
                  <c:v>QE Jun 16</c:v>
                </c:pt>
                <c:pt idx="10">
                  <c:v>QE Sep 16</c:v>
                </c:pt>
                <c:pt idx="11">
                  <c:v>QE Dec 16</c:v>
                </c:pt>
                <c:pt idx="12">
                  <c:v>QE Mar 17</c:v>
                </c:pt>
                <c:pt idx="13">
                  <c:v>QE Jun 17</c:v>
                </c:pt>
                <c:pt idx="14">
                  <c:v>QE Sep 17</c:v>
                </c:pt>
              </c:strCache>
            </c:strRef>
          </c:cat>
          <c:val>
            <c:numRef>
              <c:f>Sheet4!$B$3:$P$3</c:f>
              <c:numCache>
                <c:formatCode>General</c:formatCode>
                <c:ptCount val="15"/>
                <c:pt idx="0">
                  <c:v>43</c:v>
                </c:pt>
                <c:pt idx="1">
                  <c:v>5</c:v>
                </c:pt>
                <c:pt idx="2">
                  <c:v>32</c:v>
                </c:pt>
                <c:pt idx="3">
                  <c:v>384</c:v>
                </c:pt>
                <c:pt idx="4">
                  <c:v>848</c:v>
                </c:pt>
                <c:pt idx="5">
                  <c:v>1292</c:v>
                </c:pt>
                <c:pt idx="6">
                  <c:v>1662</c:v>
                </c:pt>
                <c:pt idx="7">
                  <c:v>1400</c:v>
                </c:pt>
                <c:pt idx="8">
                  <c:v>1205</c:v>
                </c:pt>
                <c:pt idx="9">
                  <c:v>1292</c:v>
                </c:pt>
                <c:pt idx="10">
                  <c:v>1472</c:v>
                </c:pt>
                <c:pt idx="11">
                  <c:v>1505</c:v>
                </c:pt>
                <c:pt idx="12">
                  <c:v>400</c:v>
                </c:pt>
                <c:pt idx="13">
                  <c:v>406</c:v>
                </c:pt>
                <c:pt idx="14">
                  <c:v>1207</c:v>
                </c:pt>
              </c:numCache>
            </c:numRef>
          </c:val>
        </c:ser>
        <c:ser>
          <c:idx val="1"/>
          <c:order val="1"/>
          <c:tx>
            <c:strRef>
              <c:f>Sheet4!$A$4</c:f>
              <c:strCache>
                <c:ptCount val="1"/>
                <c:pt idx="0">
                  <c:v>Tenders</c:v>
                </c:pt>
              </c:strCache>
            </c:strRef>
          </c:tx>
          <c:spPr>
            <a:solidFill>
              <a:srgbClr val="FF0000"/>
            </a:solidFill>
          </c:spPr>
          <c:invertIfNegative val="0"/>
          <c:cat>
            <c:strRef>
              <c:f>Sheet4!$B$2:$P$2</c:f>
              <c:strCache>
                <c:ptCount val="15"/>
                <c:pt idx="0">
                  <c:v>QE Mar 14</c:v>
                </c:pt>
                <c:pt idx="1">
                  <c:v>QE Jun 14</c:v>
                </c:pt>
                <c:pt idx="2">
                  <c:v>QE Sep 14</c:v>
                </c:pt>
                <c:pt idx="3">
                  <c:v>QE Dec 14 </c:v>
                </c:pt>
                <c:pt idx="4">
                  <c:v>QE Mar 15</c:v>
                </c:pt>
                <c:pt idx="5">
                  <c:v>QE Jun 15</c:v>
                </c:pt>
                <c:pt idx="6">
                  <c:v>QE Sep 15</c:v>
                </c:pt>
                <c:pt idx="7">
                  <c:v>QE Dec 15</c:v>
                </c:pt>
                <c:pt idx="8">
                  <c:v>QE Mar 16</c:v>
                </c:pt>
                <c:pt idx="9">
                  <c:v>QE Jun 16</c:v>
                </c:pt>
                <c:pt idx="10">
                  <c:v>QE Sep 16</c:v>
                </c:pt>
                <c:pt idx="11">
                  <c:v>QE Dec 16</c:v>
                </c:pt>
                <c:pt idx="12">
                  <c:v>QE Mar 17</c:v>
                </c:pt>
                <c:pt idx="13">
                  <c:v>QE Jun 17</c:v>
                </c:pt>
                <c:pt idx="14">
                  <c:v>QE Sep 17</c:v>
                </c:pt>
              </c:strCache>
            </c:strRef>
          </c:cat>
          <c:val>
            <c:numRef>
              <c:f>Sheet4!$B$4:$P$4</c:f>
              <c:numCache>
                <c:formatCode>General</c:formatCode>
                <c:ptCount val="15"/>
                <c:pt idx="0">
                  <c:v>2</c:v>
                </c:pt>
                <c:pt idx="1">
                  <c:v>146</c:v>
                </c:pt>
                <c:pt idx="2">
                  <c:v>66</c:v>
                </c:pt>
                <c:pt idx="3">
                  <c:v>491</c:v>
                </c:pt>
                <c:pt idx="4">
                  <c:v>1593</c:v>
                </c:pt>
                <c:pt idx="5">
                  <c:v>2094</c:v>
                </c:pt>
                <c:pt idx="6">
                  <c:v>4264</c:v>
                </c:pt>
                <c:pt idx="7">
                  <c:v>5698</c:v>
                </c:pt>
                <c:pt idx="8">
                  <c:v>7061</c:v>
                </c:pt>
                <c:pt idx="9">
                  <c:v>7048</c:v>
                </c:pt>
                <c:pt idx="10">
                  <c:v>9055</c:v>
                </c:pt>
                <c:pt idx="11">
                  <c:v>10809</c:v>
                </c:pt>
                <c:pt idx="12">
                  <c:v>7516</c:v>
                </c:pt>
                <c:pt idx="13">
                  <c:v>13271</c:v>
                </c:pt>
                <c:pt idx="14">
                  <c:v>8411</c:v>
                </c:pt>
              </c:numCache>
            </c:numRef>
          </c:val>
        </c:ser>
        <c:dLbls>
          <c:showLegendKey val="0"/>
          <c:showVal val="0"/>
          <c:showCatName val="0"/>
          <c:showSerName val="0"/>
          <c:showPercent val="0"/>
          <c:showBubbleSize val="0"/>
        </c:dLbls>
        <c:gapWidth val="150"/>
        <c:shape val="box"/>
        <c:axId val="65849600"/>
        <c:axId val="65851392"/>
        <c:axId val="0"/>
      </c:bar3DChart>
      <c:catAx>
        <c:axId val="65849600"/>
        <c:scaling>
          <c:orientation val="minMax"/>
        </c:scaling>
        <c:delete val="0"/>
        <c:axPos val="b"/>
        <c:majorTickMark val="none"/>
        <c:minorTickMark val="none"/>
        <c:tickLblPos val="nextTo"/>
        <c:crossAx val="65851392"/>
        <c:crosses val="autoZero"/>
        <c:auto val="1"/>
        <c:lblAlgn val="ctr"/>
        <c:lblOffset val="100"/>
        <c:noMultiLvlLbl val="0"/>
      </c:catAx>
      <c:valAx>
        <c:axId val="65851392"/>
        <c:scaling>
          <c:orientation val="minMax"/>
        </c:scaling>
        <c:delete val="0"/>
        <c:axPos val="l"/>
        <c:majorGridlines/>
        <c:numFmt formatCode="General" sourceLinked="1"/>
        <c:majorTickMark val="none"/>
        <c:minorTickMark val="none"/>
        <c:tickLblPos val="nextTo"/>
        <c:crossAx val="65849600"/>
        <c:crosses val="autoZero"/>
        <c:crossBetween val="between"/>
      </c:valAx>
      <c:dTable>
        <c:showHorzBorder val="1"/>
        <c:showVertBorder val="1"/>
        <c:showOutline val="1"/>
        <c:showKeys val="1"/>
      </c:dTable>
      <c:spPr>
        <a:ln w="25400">
          <a:noFill/>
        </a:ln>
      </c:spPr>
    </c:plotArea>
    <c:plotVisOnly val="1"/>
    <c:dispBlanksAs val="gap"/>
    <c:showDLblsOverMax val="0"/>
  </c:chart>
  <c:spPr>
    <a:scene3d>
      <a:camera prst="orthographicFront"/>
      <a:lightRig rig="threePt" dir="t"/>
    </a:scene3d>
    <a:sp3d prstMaterial="dkEdge">
      <a:bevelT w="19050"/>
      <a:bevelB w="19050"/>
    </a:sp3d>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Sheet1!$A$4</c:f>
              <c:strCache>
                <c:ptCount val="1"/>
                <c:pt idx="0">
                  <c:v>2017-18</c:v>
                </c:pt>
              </c:strCache>
            </c:strRef>
          </c:tx>
          <c:dLbls>
            <c:showLegendKey val="0"/>
            <c:showVal val="0"/>
            <c:showCatName val="1"/>
            <c:showSerName val="0"/>
            <c:showPercent val="1"/>
            <c:showBubbleSize val="0"/>
            <c:showLeaderLines val="1"/>
          </c:dLbls>
          <c:cat>
            <c:strRef>
              <c:f>Sheet1!$B$3:$E$3</c:f>
              <c:strCache>
                <c:ptCount val="4"/>
                <c:pt idx="0">
                  <c:v>IN PROCESS</c:v>
                </c:pt>
                <c:pt idx="1">
                  <c:v>NOBID</c:v>
                </c:pt>
                <c:pt idx="2">
                  <c:v>AOC</c:v>
                </c:pt>
                <c:pt idx="3">
                  <c:v>CANCELLED</c:v>
                </c:pt>
              </c:strCache>
            </c:strRef>
          </c:cat>
          <c:val>
            <c:numRef>
              <c:f>Sheet1!$B$4:$E$4</c:f>
              <c:numCache>
                <c:formatCode>General</c:formatCode>
                <c:ptCount val="4"/>
                <c:pt idx="0">
                  <c:v>11581</c:v>
                </c:pt>
                <c:pt idx="1">
                  <c:v>1160</c:v>
                </c:pt>
                <c:pt idx="2">
                  <c:v>3072</c:v>
                </c:pt>
                <c:pt idx="3">
                  <c:v>2451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Sheet1!$A$5</c:f>
              <c:strCache>
                <c:ptCount val="1"/>
                <c:pt idx="0">
                  <c:v>2016-17</c:v>
                </c:pt>
              </c:strCache>
            </c:strRef>
          </c:tx>
          <c:dLbls>
            <c:showLegendKey val="0"/>
            <c:showVal val="0"/>
            <c:showCatName val="1"/>
            <c:showSerName val="0"/>
            <c:showPercent val="1"/>
            <c:showBubbleSize val="0"/>
            <c:showLeaderLines val="1"/>
          </c:dLbls>
          <c:cat>
            <c:strRef>
              <c:f>Sheet1!$B$3:$E$3</c:f>
              <c:strCache>
                <c:ptCount val="4"/>
                <c:pt idx="0">
                  <c:v>IN PROCESS</c:v>
                </c:pt>
                <c:pt idx="1">
                  <c:v>NOBID</c:v>
                </c:pt>
                <c:pt idx="2">
                  <c:v>AOC</c:v>
                </c:pt>
                <c:pt idx="3">
                  <c:v>CANCELLED</c:v>
                </c:pt>
              </c:strCache>
            </c:strRef>
          </c:cat>
          <c:val>
            <c:numRef>
              <c:f>Sheet1!$B$5:$E$5</c:f>
              <c:numCache>
                <c:formatCode>General</c:formatCode>
                <c:ptCount val="4"/>
                <c:pt idx="0">
                  <c:v>16686</c:v>
                </c:pt>
                <c:pt idx="1">
                  <c:v>2760</c:v>
                </c:pt>
                <c:pt idx="2">
                  <c:v>12440</c:v>
                </c:pt>
                <c:pt idx="3">
                  <c:v>7971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Sheet1!$A$6</c:f>
              <c:strCache>
                <c:ptCount val="1"/>
                <c:pt idx="0">
                  <c:v>2015-16</c:v>
                </c:pt>
              </c:strCache>
            </c:strRef>
          </c:tx>
          <c:dLbls>
            <c:showLegendKey val="0"/>
            <c:showVal val="0"/>
            <c:showCatName val="1"/>
            <c:showSerName val="0"/>
            <c:showPercent val="1"/>
            <c:showBubbleSize val="0"/>
            <c:showLeaderLines val="1"/>
          </c:dLbls>
          <c:cat>
            <c:strRef>
              <c:f>Sheet1!$B$3:$E$3</c:f>
              <c:strCache>
                <c:ptCount val="4"/>
                <c:pt idx="0">
                  <c:v>IN PROCESS</c:v>
                </c:pt>
                <c:pt idx="1">
                  <c:v>NOBID</c:v>
                </c:pt>
                <c:pt idx="2">
                  <c:v>AOC</c:v>
                </c:pt>
                <c:pt idx="3">
                  <c:v>CANCELLED</c:v>
                </c:pt>
              </c:strCache>
            </c:strRef>
          </c:cat>
          <c:val>
            <c:numRef>
              <c:f>Sheet1!$B$6:$E$6</c:f>
              <c:numCache>
                <c:formatCode>General</c:formatCode>
                <c:ptCount val="4"/>
                <c:pt idx="0">
                  <c:v>7991</c:v>
                </c:pt>
                <c:pt idx="1">
                  <c:v>1452</c:v>
                </c:pt>
                <c:pt idx="2">
                  <c:v>6430</c:v>
                </c:pt>
                <c:pt idx="3">
                  <c:v>4877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Sheet1!$A$7</c:f>
              <c:strCache>
                <c:ptCount val="1"/>
                <c:pt idx="0">
                  <c:v>2014-15</c:v>
                </c:pt>
              </c:strCache>
            </c:strRef>
          </c:tx>
          <c:dLbls>
            <c:dLbl>
              <c:idx val="0"/>
              <c:layout>
                <c:manualLayout>
                  <c:x val="-0.20565986572120473"/>
                  <c:y val="0.24166451920782631"/>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Sheet1!$B$3:$E$3</c:f>
              <c:strCache>
                <c:ptCount val="4"/>
                <c:pt idx="0">
                  <c:v>IN PROCESS</c:v>
                </c:pt>
                <c:pt idx="1">
                  <c:v>NOBID</c:v>
                </c:pt>
                <c:pt idx="2">
                  <c:v>AOC</c:v>
                </c:pt>
                <c:pt idx="3">
                  <c:v>CANCELLED</c:v>
                </c:pt>
              </c:strCache>
            </c:strRef>
          </c:cat>
          <c:val>
            <c:numRef>
              <c:f>Sheet1!$B$7:$E$7</c:f>
              <c:numCache>
                <c:formatCode>General</c:formatCode>
                <c:ptCount val="4"/>
                <c:pt idx="0">
                  <c:v>938</c:v>
                </c:pt>
                <c:pt idx="1">
                  <c:v>213</c:v>
                </c:pt>
                <c:pt idx="2">
                  <c:v>801</c:v>
                </c:pt>
                <c:pt idx="3">
                  <c:v>561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solidFill>
                  <a:srgbClr val="FF0000"/>
                </a:solidFill>
              </a:defRPr>
            </a:pPr>
            <a:r>
              <a:rPr lang="en-GB" sz="2400" dirty="0">
                <a:solidFill>
                  <a:srgbClr val="FF0000"/>
                </a:solidFill>
              </a:rPr>
              <a:t>TENDER</a:t>
            </a:r>
            <a:r>
              <a:rPr lang="en-GB" sz="2400" baseline="0" dirty="0">
                <a:solidFill>
                  <a:srgbClr val="FF0000"/>
                </a:solidFill>
              </a:rPr>
              <a:t> CYCLE </a:t>
            </a:r>
            <a:r>
              <a:rPr lang="en-GB" sz="2400" baseline="0" dirty="0" smtClean="0">
                <a:solidFill>
                  <a:srgbClr val="FF0000"/>
                </a:solidFill>
              </a:rPr>
              <a:t>TIME - DISTRIBUTION </a:t>
            </a:r>
            <a:endParaRPr lang="en-GB" sz="2400" dirty="0">
              <a:solidFill>
                <a:srgbClr val="FF0000"/>
              </a:solidFill>
            </a:endParaRPr>
          </a:p>
        </c:rich>
      </c:tx>
      <c:layout/>
      <c:overlay val="0"/>
    </c:title>
    <c:autoTitleDeleted val="0"/>
    <c:plotArea>
      <c:layout/>
      <c:lineChart>
        <c:grouping val="standard"/>
        <c:varyColors val="0"/>
        <c:ser>
          <c:idx val="0"/>
          <c:order val="0"/>
          <c:tx>
            <c:strRef>
              <c:f>Sheet4!$B$4</c:f>
              <c:strCache>
                <c:ptCount val="1"/>
                <c:pt idx="0">
                  <c:v>2015</c:v>
                </c:pt>
              </c:strCache>
            </c:strRef>
          </c:tx>
          <c:marker>
            <c:symbol val="none"/>
          </c:marker>
          <c:cat>
            <c:strRef>
              <c:f>Sheet4!$C$3:$G$3</c:f>
              <c:strCache>
                <c:ptCount val="5"/>
                <c:pt idx="0">
                  <c:v>0-30 Days</c:v>
                </c:pt>
                <c:pt idx="1">
                  <c:v>31-60 Days</c:v>
                </c:pt>
                <c:pt idx="2">
                  <c:v>61-90 Days</c:v>
                </c:pt>
                <c:pt idx="3">
                  <c:v>91-120 Days</c:v>
                </c:pt>
                <c:pt idx="4">
                  <c:v>&gt;120 Days</c:v>
                </c:pt>
              </c:strCache>
            </c:strRef>
          </c:cat>
          <c:val>
            <c:numRef>
              <c:f>Sheet4!$C$5:$G$5</c:f>
              <c:numCache>
                <c:formatCode>General</c:formatCode>
                <c:ptCount val="5"/>
                <c:pt idx="0">
                  <c:v>31.032285471537808</c:v>
                </c:pt>
                <c:pt idx="1">
                  <c:v>20.412064570943077</c:v>
                </c:pt>
                <c:pt idx="2">
                  <c:v>15.208156329651656</c:v>
                </c:pt>
                <c:pt idx="3">
                  <c:v>11.894647408666101</c:v>
                </c:pt>
                <c:pt idx="4">
                  <c:v>21.452846219201362</c:v>
                </c:pt>
              </c:numCache>
            </c:numRef>
          </c:val>
          <c:smooth val="0"/>
        </c:ser>
        <c:ser>
          <c:idx val="1"/>
          <c:order val="1"/>
          <c:tx>
            <c:strRef>
              <c:f>Sheet4!$B$6</c:f>
              <c:strCache>
                <c:ptCount val="1"/>
                <c:pt idx="0">
                  <c:v>2016</c:v>
                </c:pt>
              </c:strCache>
            </c:strRef>
          </c:tx>
          <c:marker>
            <c:symbol val="none"/>
          </c:marker>
          <c:cat>
            <c:strRef>
              <c:f>Sheet4!$C$3:$G$3</c:f>
              <c:strCache>
                <c:ptCount val="5"/>
                <c:pt idx="0">
                  <c:v>0-30 Days</c:v>
                </c:pt>
                <c:pt idx="1">
                  <c:v>31-60 Days</c:v>
                </c:pt>
                <c:pt idx="2">
                  <c:v>61-90 Days</c:v>
                </c:pt>
                <c:pt idx="3">
                  <c:v>91-120 Days</c:v>
                </c:pt>
                <c:pt idx="4">
                  <c:v>&gt;120 Days</c:v>
                </c:pt>
              </c:strCache>
            </c:strRef>
          </c:cat>
          <c:val>
            <c:numRef>
              <c:f>Sheet4!$C$7:$G$7</c:f>
              <c:numCache>
                <c:formatCode>General</c:formatCode>
                <c:ptCount val="5"/>
                <c:pt idx="0">
                  <c:v>35.335567586147633</c:v>
                </c:pt>
                <c:pt idx="1">
                  <c:v>19.188794362808284</c:v>
                </c:pt>
                <c:pt idx="2">
                  <c:v>11.17126407149609</c:v>
                </c:pt>
                <c:pt idx="3">
                  <c:v>8.112056371917161</c:v>
                </c:pt>
                <c:pt idx="4">
                  <c:v>26.192317607630834</c:v>
                </c:pt>
              </c:numCache>
            </c:numRef>
          </c:val>
          <c:smooth val="0"/>
        </c:ser>
        <c:ser>
          <c:idx val="2"/>
          <c:order val="2"/>
          <c:tx>
            <c:strRef>
              <c:f>Sheet4!$B$8</c:f>
              <c:strCache>
                <c:ptCount val="1"/>
                <c:pt idx="0">
                  <c:v>2017</c:v>
                </c:pt>
              </c:strCache>
            </c:strRef>
          </c:tx>
          <c:marker>
            <c:symbol val="none"/>
          </c:marker>
          <c:cat>
            <c:strRef>
              <c:f>Sheet4!$C$3:$G$3</c:f>
              <c:strCache>
                <c:ptCount val="5"/>
                <c:pt idx="0">
                  <c:v>0-30 Days</c:v>
                </c:pt>
                <c:pt idx="1">
                  <c:v>31-60 Days</c:v>
                </c:pt>
                <c:pt idx="2">
                  <c:v>61-90 Days</c:v>
                </c:pt>
                <c:pt idx="3">
                  <c:v>91-120 Days</c:v>
                </c:pt>
                <c:pt idx="4">
                  <c:v>&gt;120 Days</c:v>
                </c:pt>
              </c:strCache>
            </c:strRef>
          </c:cat>
          <c:val>
            <c:numRef>
              <c:f>Sheet4!$C$9:$G$9</c:f>
              <c:numCache>
                <c:formatCode>General</c:formatCode>
                <c:ptCount val="5"/>
                <c:pt idx="0">
                  <c:v>48.12524667806867</c:v>
                </c:pt>
                <c:pt idx="1">
                  <c:v>23.615313774503356</c:v>
                </c:pt>
                <c:pt idx="2">
                  <c:v>13.23510064465202</c:v>
                </c:pt>
                <c:pt idx="3">
                  <c:v>5.7887120115774238</c:v>
                </c:pt>
                <c:pt idx="4">
                  <c:v>9.2356268911985264</c:v>
                </c:pt>
              </c:numCache>
            </c:numRef>
          </c:val>
          <c:smooth val="0"/>
        </c:ser>
        <c:dLbls>
          <c:showLegendKey val="0"/>
          <c:showVal val="0"/>
          <c:showCatName val="0"/>
          <c:showSerName val="0"/>
          <c:showPercent val="0"/>
          <c:showBubbleSize val="0"/>
        </c:dLbls>
        <c:marker val="1"/>
        <c:smooth val="0"/>
        <c:axId val="26652672"/>
        <c:axId val="26654208"/>
      </c:lineChart>
      <c:catAx>
        <c:axId val="26652672"/>
        <c:scaling>
          <c:orientation val="minMax"/>
        </c:scaling>
        <c:delete val="0"/>
        <c:axPos val="b"/>
        <c:majorTickMark val="out"/>
        <c:minorTickMark val="none"/>
        <c:tickLblPos val="nextTo"/>
        <c:txPr>
          <a:bodyPr/>
          <a:lstStyle/>
          <a:p>
            <a:pPr>
              <a:defRPr sz="1400" b="1"/>
            </a:pPr>
            <a:endParaRPr lang="en-US"/>
          </a:p>
        </c:txPr>
        <c:crossAx val="26654208"/>
        <c:crosses val="autoZero"/>
        <c:auto val="1"/>
        <c:lblAlgn val="ctr"/>
        <c:lblOffset val="100"/>
        <c:noMultiLvlLbl val="0"/>
      </c:catAx>
      <c:valAx>
        <c:axId val="26654208"/>
        <c:scaling>
          <c:orientation val="minMax"/>
        </c:scaling>
        <c:delete val="0"/>
        <c:axPos val="l"/>
        <c:majorGridlines/>
        <c:numFmt formatCode="General" sourceLinked="1"/>
        <c:majorTickMark val="out"/>
        <c:minorTickMark val="none"/>
        <c:tickLblPos val="nextTo"/>
        <c:txPr>
          <a:bodyPr/>
          <a:lstStyle/>
          <a:p>
            <a:pPr>
              <a:defRPr sz="1200" b="1"/>
            </a:pPr>
            <a:endParaRPr lang="en-US"/>
          </a:p>
        </c:txPr>
        <c:crossAx val="266526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CYCLE TIME OF TENDERS (</a:t>
            </a:r>
            <a:r>
              <a:rPr lang="en-GB" dirty="0" smtClean="0"/>
              <a:t>AVERAGE  DAYS)</a:t>
            </a:r>
            <a:endParaRPr lang="en-GB" dirty="0"/>
          </a:p>
        </c:rich>
      </c:tx>
      <c:layout/>
      <c:overlay val="0"/>
    </c:title>
    <c:autoTitleDeleted val="0"/>
    <c:plotArea>
      <c:layout/>
      <c:lineChart>
        <c:grouping val="standard"/>
        <c:varyColors val="0"/>
        <c:ser>
          <c:idx val="0"/>
          <c:order val="0"/>
          <c:tx>
            <c:v>Total Cycle Time</c:v>
          </c:tx>
          <c:cat>
            <c:strRef>
              <c:f>Sheet3!$A$3:$A$6</c:f>
              <c:strCache>
                <c:ptCount val="4"/>
                <c:pt idx="0">
                  <c:v>2014-15</c:v>
                </c:pt>
                <c:pt idx="1">
                  <c:v>2015-16</c:v>
                </c:pt>
                <c:pt idx="2">
                  <c:v>2016-17</c:v>
                </c:pt>
                <c:pt idx="3">
                  <c:v>2017-18</c:v>
                </c:pt>
              </c:strCache>
            </c:strRef>
          </c:cat>
          <c:val>
            <c:numRef>
              <c:f>Sheet3!$B$3:$B$6</c:f>
              <c:numCache>
                <c:formatCode>0</c:formatCode>
                <c:ptCount val="4"/>
                <c:pt idx="0">
                  <c:v>116.7575267425803</c:v>
                </c:pt>
                <c:pt idx="1">
                  <c:v>101.03420360152556</c:v>
                </c:pt>
                <c:pt idx="2">
                  <c:v>83.852371103517086</c:v>
                </c:pt>
                <c:pt idx="3">
                  <c:v>34.791590937861677</c:v>
                </c:pt>
              </c:numCache>
            </c:numRef>
          </c:val>
          <c:smooth val="0"/>
        </c:ser>
        <c:ser>
          <c:idx val="1"/>
          <c:order val="1"/>
          <c:tx>
            <c:v>Internal lead time</c:v>
          </c:tx>
          <c:cat>
            <c:strRef>
              <c:f>Sheet3!$A$3:$A$6</c:f>
              <c:strCache>
                <c:ptCount val="4"/>
                <c:pt idx="0">
                  <c:v>2014-15</c:v>
                </c:pt>
                <c:pt idx="1">
                  <c:v>2015-16</c:v>
                </c:pt>
                <c:pt idx="2">
                  <c:v>2016-17</c:v>
                </c:pt>
                <c:pt idx="3">
                  <c:v>2017-18</c:v>
                </c:pt>
              </c:strCache>
            </c:strRef>
          </c:cat>
          <c:val>
            <c:numRef>
              <c:f>Sheet3!$C$3:$C$6</c:f>
              <c:numCache>
                <c:formatCode>0</c:formatCode>
                <c:ptCount val="4"/>
                <c:pt idx="0">
                  <c:v>87.79554434092509</c:v>
                </c:pt>
                <c:pt idx="1">
                  <c:v>81.349308577694586</c:v>
                </c:pt>
                <c:pt idx="2">
                  <c:v>65.272743892907741</c:v>
                </c:pt>
                <c:pt idx="3">
                  <c:v>19.800731517650437</c:v>
                </c:pt>
              </c:numCache>
            </c:numRef>
          </c:val>
          <c:smooth val="0"/>
        </c:ser>
        <c:dLbls>
          <c:showLegendKey val="0"/>
          <c:showVal val="1"/>
          <c:showCatName val="0"/>
          <c:showSerName val="0"/>
          <c:showPercent val="0"/>
          <c:showBubbleSize val="0"/>
        </c:dLbls>
        <c:marker val="1"/>
        <c:smooth val="0"/>
        <c:axId val="26726784"/>
        <c:axId val="26728320"/>
      </c:lineChart>
      <c:catAx>
        <c:axId val="26726784"/>
        <c:scaling>
          <c:orientation val="minMax"/>
        </c:scaling>
        <c:delete val="0"/>
        <c:axPos val="b"/>
        <c:majorTickMark val="none"/>
        <c:minorTickMark val="none"/>
        <c:tickLblPos val="nextTo"/>
        <c:crossAx val="26728320"/>
        <c:crosses val="autoZero"/>
        <c:auto val="1"/>
        <c:lblAlgn val="ctr"/>
        <c:lblOffset val="100"/>
        <c:noMultiLvlLbl val="0"/>
      </c:catAx>
      <c:valAx>
        <c:axId val="26728320"/>
        <c:scaling>
          <c:orientation val="minMax"/>
        </c:scaling>
        <c:delete val="1"/>
        <c:axPos val="l"/>
        <c:numFmt formatCode="0" sourceLinked="1"/>
        <c:majorTickMark val="none"/>
        <c:minorTickMark val="none"/>
        <c:tickLblPos val="nextTo"/>
        <c:crossAx val="26726784"/>
        <c:crosses val="autoZero"/>
        <c:crossBetween val="between"/>
      </c:valAx>
    </c:plotArea>
    <c:legend>
      <c:legendPos val="t"/>
      <c:layout>
        <c:manualLayout>
          <c:xMode val="edge"/>
          <c:yMode val="edge"/>
          <c:x val="0.32686539182602176"/>
          <c:y val="9.1977709875817756E-2"/>
          <c:w val="0.37007874015748032"/>
          <c:h val="0.13107396090414072"/>
        </c:manualLayout>
      </c:layout>
      <c:overlay val="0"/>
      <c:txPr>
        <a:bodyPr/>
        <a:lstStyle/>
        <a:p>
          <a:pPr>
            <a:defRPr sz="16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8501B5-2F95-4EF0-A3B2-8EA91D7C2C33}" type="datetimeFigureOut">
              <a:rPr lang="en-IN" smtClean="0"/>
              <a:pPr/>
              <a:t>03-01-2018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E40AC-BA94-4D80-A060-AE3C190BE9C4}" type="slidenum">
              <a:rPr lang="en-IN" smtClean="0"/>
              <a:pPr/>
              <a:t>‹#›</a:t>
            </a:fld>
            <a:endParaRPr lang="en-IN"/>
          </a:p>
        </p:txBody>
      </p:sp>
    </p:spTree>
    <p:extLst>
      <p:ext uri="{BB962C8B-B14F-4D97-AF65-F5344CB8AC3E}">
        <p14:creationId xmlns:p14="http://schemas.microsoft.com/office/powerpoint/2010/main" val="776001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BC207F-B66D-4FF3-98D8-E3446642B45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2CE620-8A83-49D8-BDD9-4F329856529D}" type="slidenum">
              <a:rPr lang="en-US" smtClean="0">
                <a:solidFill>
                  <a:prstClr val="black"/>
                </a:solidFill>
              </a:rPr>
              <a:pPr/>
              <a:t>3</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2CE620-8A83-49D8-BDD9-4F329856529D}" type="slidenum">
              <a:rPr lang="en-US" smtClean="0"/>
              <a:pPr/>
              <a:t>4</a:t>
            </a:fld>
            <a:endParaRPr lang="en-US" smtClean="0"/>
          </a:p>
        </p:txBody>
      </p:sp>
    </p:spTree>
    <p:extLst>
      <p:ext uri="{BB962C8B-B14F-4D97-AF65-F5344CB8AC3E}">
        <p14:creationId xmlns:p14="http://schemas.microsoft.com/office/powerpoint/2010/main" val="1792914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2CE620-8A83-49D8-BDD9-4F329856529D}" type="slidenum">
              <a:rPr lang="en-US" smtClean="0"/>
              <a:pPr/>
              <a:t>7</a:t>
            </a:fld>
            <a:endParaRPr lang="en-US" smtClean="0"/>
          </a:p>
        </p:txBody>
      </p:sp>
    </p:spTree>
    <p:extLst>
      <p:ext uri="{BB962C8B-B14F-4D97-AF65-F5344CB8AC3E}">
        <p14:creationId xmlns:p14="http://schemas.microsoft.com/office/powerpoint/2010/main" val="3017436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2CE620-8A83-49D8-BDD9-4F329856529D}" type="slidenum">
              <a:rPr lang="en-US" smtClean="0"/>
              <a:pPr/>
              <a:t>8</a:t>
            </a:fld>
            <a:endParaRPr lang="en-US" smtClean="0"/>
          </a:p>
        </p:txBody>
      </p:sp>
    </p:spTree>
    <p:extLst>
      <p:ext uri="{BB962C8B-B14F-4D97-AF65-F5344CB8AC3E}">
        <p14:creationId xmlns:p14="http://schemas.microsoft.com/office/powerpoint/2010/main" val="301743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4" name="Picture 7" descr="Picture3"/>
          <p:cNvPicPr>
            <a:picLocks noChangeAspect="1" noChangeArrowheads="1"/>
          </p:cNvPicPr>
          <p:nvPr userDrawn="1"/>
        </p:nvPicPr>
        <p:blipFill>
          <a:blip r:embed="rId2" cstate="print"/>
          <a:srcRect/>
          <a:stretch>
            <a:fillRect/>
          </a:stretch>
        </p:blipFill>
        <p:spPr bwMode="auto">
          <a:xfrm>
            <a:off x="0" y="0"/>
            <a:ext cx="1458913" cy="1214438"/>
          </a:xfrm>
          <a:prstGeom prst="rect">
            <a:avLst/>
          </a:prstGeom>
          <a:noFill/>
          <a:ln w="9525">
            <a:noFill/>
            <a:miter lim="800000"/>
            <a:headEnd/>
            <a:tailEnd/>
          </a:ln>
        </p:spPr>
      </p:pic>
      <p:pic>
        <p:nvPicPr>
          <p:cNvPr id="5" name="Picture 8" descr="Picture3"/>
          <p:cNvPicPr>
            <a:picLocks noChangeAspect="1" noChangeArrowheads="1"/>
          </p:cNvPicPr>
          <p:nvPr userDrawn="1"/>
        </p:nvPicPr>
        <p:blipFill>
          <a:blip r:embed="rId2" cstate="print"/>
          <a:srcRect/>
          <a:stretch>
            <a:fillRect/>
          </a:stretch>
        </p:blipFill>
        <p:spPr bwMode="auto">
          <a:xfrm>
            <a:off x="7643813" y="0"/>
            <a:ext cx="1500187" cy="1250950"/>
          </a:xfrm>
          <a:prstGeom prst="rect">
            <a:avLst/>
          </a:prstGeom>
          <a:noFill/>
          <a:ln w="9525">
            <a:noFill/>
            <a:miter lim="800000"/>
            <a:headEnd/>
            <a:tailEnd/>
          </a:ln>
        </p:spPr>
      </p:pic>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8751CC1-131E-473E-83AF-CF5BF5464DC8}" type="datetimeFigureOut">
              <a:rPr lang="en-US">
                <a:solidFill>
                  <a:prstClr val="black">
                    <a:tint val="75000"/>
                  </a:prstClr>
                </a:solidFill>
              </a:rPr>
              <a:pPr>
                <a:defRPr/>
              </a:pPr>
              <a:t>1/3/2018</a:t>
            </a:fld>
            <a:endParaRPr lang="en-US">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0D3DDABF-802C-42BB-9A8A-6234780237B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3257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CD725-6D9E-4AEF-AE7B-AE0216C8CA07}" type="datetimeFigureOut">
              <a:rPr lang="en-IN" smtClean="0"/>
              <a:pPr/>
              <a:t>03-01-2018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AB2525-FB34-4859-9A9A-850297EDD0E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CD725-6D9E-4AEF-AE7B-AE0216C8CA07}" type="datetimeFigureOut">
              <a:rPr lang="en-IN" smtClean="0"/>
              <a:pPr/>
              <a:t>03-01-2018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B2525-FB34-4859-9A9A-850297EDD0E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oleObject" Target="../embeddings/oleObject1.bin"/><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mailto:eprocure.army-oscc@nic.in" TargetMode="External"/><Relationship Id="rId2" Type="http://schemas.openxmlformats.org/officeDocument/2006/relationships/hyperlink" Target="mailto:cppp-nic@nic.in" TargetMode="Externa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mailto:ithubord@nic.i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4000496" y="896920"/>
            <a:ext cx="1428760" cy="1349384"/>
          </a:xfrm>
          <a:prstGeom prst="rect">
            <a:avLst/>
          </a:prstGeom>
          <a:solidFill>
            <a:srgbClr val="FF0000"/>
          </a:solidFill>
          <a:ln w="9525">
            <a:noFill/>
            <a:miter lim="800000"/>
            <a:headEnd/>
            <a:tailEnd/>
          </a:ln>
        </p:spPr>
      </p:pic>
      <p:sp>
        <p:nvSpPr>
          <p:cNvPr id="7" name="Rectangle 2"/>
          <p:cNvSpPr txBox="1">
            <a:spLocks noChangeArrowheads="1"/>
          </p:cNvSpPr>
          <p:nvPr/>
        </p:nvSpPr>
        <p:spPr>
          <a:xfrm>
            <a:off x="0" y="3024198"/>
            <a:ext cx="9144000" cy="1905000"/>
          </a:xfrm>
          <a:prstGeom prst="rect">
            <a:avLst/>
          </a:prstGeom>
          <a:solidFill>
            <a:srgbClr val="FF0000"/>
          </a:solidFill>
          <a:scene3d>
            <a:camera prst="orthographicFront"/>
            <a:lightRig rig="threePt" dir="t"/>
          </a:scene3d>
          <a:sp3d prstMaterial="matte"/>
        </p:spPr>
        <p:txBody>
          <a:bodyPr anchor="ctr"/>
          <a:lstStyle/>
          <a:p>
            <a:pPr algn="ctr" fontAlgn="auto">
              <a:spcBef>
                <a:spcPts val="0"/>
              </a:spcBef>
              <a:spcAft>
                <a:spcPts val="0"/>
              </a:spcAft>
              <a:defRPr/>
            </a:pPr>
            <a:r>
              <a:rPr lang="en-IN" sz="3600" b="1" u="sng" dirty="0" smtClean="0">
                <a:solidFill>
                  <a:srgbClr val="FFFF00"/>
                </a:solidFill>
              </a:rPr>
              <a:t>E-PROCUREMENT </a:t>
            </a:r>
            <a:r>
              <a:rPr lang="en-IN" sz="3600" b="1" u="sng" dirty="0">
                <a:solidFill>
                  <a:srgbClr val="FFFF00"/>
                </a:solidFill>
              </a:rPr>
              <a:t>IN </a:t>
            </a:r>
            <a:r>
              <a:rPr lang="en-IN" sz="3600" b="1" u="sng" dirty="0" smtClean="0">
                <a:solidFill>
                  <a:srgbClr val="FFFF00"/>
                </a:solidFill>
              </a:rPr>
              <a:t>IA</a:t>
            </a:r>
          </a:p>
        </p:txBody>
      </p:sp>
    </p:spTree>
    <p:extLst>
      <p:ext uri="{BB962C8B-B14F-4D97-AF65-F5344CB8AC3E}">
        <p14:creationId xmlns:p14="http://schemas.microsoft.com/office/powerpoint/2010/main" val="3484313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u="sng" dirty="0" smtClean="0">
                <a:solidFill>
                  <a:srgbClr val="FFFF00"/>
                </a:solidFill>
                <a:cs typeface="Arial" pitchFamily="34" charset="0"/>
              </a:rPr>
              <a:t>REDUCTION IN CYCLE TIME  </a:t>
            </a:r>
            <a:endParaRPr lang="en-US" sz="3200" b="1" u="sng" dirty="0">
              <a:solidFill>
                <a:srgbClr val="FFFF00"/>
              </a:solidFill>
              <a:cs typeface="Arial" pitchFamily="34" charset="0"/>
            </a:endParaRPr>
          </a:p>
        </p:txBody>
      </p:sp>
      <p:pic>
        <p:nvPicPr>
          <p:cNvPr id="6" name="Picture 5"/>
          <p:cNvPicPr>
            <a:picLocks noChangeAspect="1" noChangeArrowheads="1"/>
          </p:cNvPicPr>
          <p:nvPr/>
        </p:nvPicPr>
        <p:blipFill>
          <a:blip r:embed="rId3"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3"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9" name="Chart 8"/>
          <p:cNvGraphicFramePr>
            <a:graphicFrameLocks/>
          </p:cNvGraphicFramePr>
          <p:nvPr>
            <p:extLst>
              <p:ext uri="{D42A27DB-BD31-4B8C-83A1-F6EECF244321}">
                <p14:modId xmlns:p14="http://schemas.microsoft.com/office/powerpoint/2010/main" val="3936038394"/>
              </p:ext>
            </p:extLst>
          </p:nvPr>
        </p:nvGraphicFramePr>
        <p:xfrm>
          <a:off x="381000" y="1447800"/>
          <a:ext cx="8305800" cy="4038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71298640"/>
              </p:ext>
            </p:extLst>
          </p:nvPr>
        </p:nvGraphicFramePr>
        <p:xfrm>
          <a:off x="0" y="5562600"/>
          <a:ext cx="7948613" cy="1143000"/>
        </p:xfrm>
        <a:graphic>
          <a:graphicData uri="http://schemas.openxmlformats.org/presentationml/2006/ole">
            <mc:AlternateContent xmlns:mc="http://schemas.openxmlformats.org/markup-compatibility/2006">
              <mc:Choice xmlns:v="urn:schemas-microsoft-com:vml" Requires="v">
                <p:oleObj spid="_x0000_s1031" name="Worksheet" r:id="rId6" imgW="3838592" imgH="580957" progId="Excel.Sheet.12">
                  <p:embed/>
                </p:oleObj>
              </mc:Choice>
              <mc:Fallback>
                <p:oleObj name="Worksheet" r:id="rId6" imgW="3838592" imgH="580957" progId="Excel.Sheet.12">
                  <p:embed/>
                  <p:pic>
                    <p:nvPicPr>
                      <p:cNvPr id="0" name=""/>
                      <p:cNvPicPr/>
                      <p:nvPr/>
                    </p:nvPicPr>
                    <p:blipFill>
                      <a:blip r:embed="rId7"/>
                      <a:stretch>
                        <a:fillRect/>
                      </a:stretch>
                    </p:blipFill>
                    <p:spPr>
                      <a:xfrm>
                        <a:off x="0" y="5562600"/>
                        <a:ext cx="7948613" cy="1143000"/>
                      </a:xfrm>
                      <a:prstGeom prst="rect">
                        <a:avLst/>
                      </a:prstGeom>
                    </p:spPr>
                  </p:pic>
                </p:oleObj>
              </mc:Fallback>
            </mc:AlternateContent>
          </a:graphicData>
        </a:graphic>
      </p:graphicFrame>
    </p:spTree>
    <p:extLst>
      <p:ext uri="{BB962C8B-B14F-4D97-AF65-F5344CB8AC3E}">
        <p14:creationId xmlns:p14="http://schemas.microsoft.com/office/powerpoint/2010/main" val="1178055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u="sng" dirty="0" smtClean="0">
                <a:solidFill>
                  <a:srgbClr val="FFFF00"/>
                </a:solidFill>
                <a:cs typeface="Arial" pitchFamily="34" charset="0"/>
              </a:rPr>
              <a:t>REDUCTION IN CYCLE TIME  </a:t>
            </a:r>
            <a:endParaRPr lang="en-US" sz="3200" b="1" u="sng" dirty="0">
              <a:solidFill>
                <a:srgbClr val="FFFF00"/>
              </a:solidFill>
              <a:cs typeface="Arial" pitchFamily="34" charset="0"/>
            </a:endParaRP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8" name="Chart 7"/>
          <p:cNvGraphicFramePr>
            <a:graphicFrameLocks/>
          </p:cNvGraphicFramePr>
          <p:nvPr>
            <p:extLst>
              <p:ext uri="{D42A27DB-BD31-4B8C-83A1-F6EECF244321}">
                <p14:modId xmlns:p14="http://schemas.microsoft.com/office/powerpoint/2010/main" val="3855725360"/>
              </p:ext>
            </p:extLst>
          </p:nvPr>
        </p:nvGraphicFramePr>
        <p:xfrm>
          <a:off x="304800" y="1295400"/>
          <a:ext cx="85344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6859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u="sng" dirty="0">
                <a:solidFill>
                  <a:srgbClr val="FFFF00"/>
                </a:solidFill>
                <a:cs typeface="Arial" pitchFamily="34" charset="0"/>
              </a:rPr>
              <a:t>WHAT DO WE BUY ??</a:t>
            </a: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5" name="Content Placeholder 4"/>
          <p:cNvGraphicFramePr>
            <a:graphicFrameLocks noGrp="1"/>
          </p:cNvGraphicFramePr>
          <p:nvPr>
            <p:ph idx="1"/>
            <p:extLst>
              <p:ext uri="{D42A27DB-BD31-4B8C-83A1-F6EECF244321}">
                <p14:modId xmlns:p14="http://schemas.microsoft.com/office/powerpoint/2010/main" val="2662485212"/>
              </p:ext>
            </p:extLst>
          </p:nvPr>
        </p:nvGraphicFramePr>
        <p:xfrm>
          <a:off x="380999" y="1219200"/>
          <a:ext cx="8153401" cy="5313627"/>
        </p:xfrm>
        <a:graphic>
          <a:graphicData uri="http://schemas.openxmlformats.org/drawingml/2006/table">
            <a:tbl>
              <a:tblPr/>
              <a:tblGrid>
                <a:gridCol w="5323388"/>
                <a:gridCol w="1437826"/>
                <a:gridCol w="1392187"/>
              </a:tblGrid>
              <a:tr h="126268">
                <a:tc>
                  <a:txBody>
                    <a:bodyPr/>
                    <a:lstStyle/>
                    <a:p>
                      <a:pPr algn="ctr" fontAlgn="b"/>
                      <a:r>
                        <a:rPr lang="en-GB" sz="1600" b="1" i="0" u="none" strike="noStrike" dirty="0">
                          <a:solidFill>
                            <a:srgbClr val="000000"/>
                          </a:solidFill>
                          <a:effectLst/>
                          <a:latin typeface="Calibri"/>
                        </a:rPr>
                        <a:t>Product Category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a:solidFill>
                            <a:srgbClr val="000000"/>
                          </a:solidFill>
                          <a:effectLst/>
                          <a:latin typeface="Calibri"/>
                        </a:rPr>
                        <a:t>Total Published</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AOC</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Access Control System</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Advertisement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Agriculture or Forestry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1</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AMC/ Maintenance Contracts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9</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Animal Feed Ingredients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1062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256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Aviation</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4</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US" sz="1600" b="0" i="0" u="none" strike="noStrike">
                          <a:solidFill>
                            <a:srgbClr val="000000"/>
                          </a:solidFill>
                          <a:effectLst/>
                          <a:latin typeface="Calibri"/>
                        </a:rPr>
                        <a:t>Batteries and cells and accessories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30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Bread and Bakery Products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Construction Goods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90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19</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Works - Bridges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Works - Buildings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Works - Canal</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Works - Others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30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Civil Works - Water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4</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Computer- Data Processing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Computer- H/W</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1464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416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Computer- Manpower</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1</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Computer- S/W</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38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Construction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545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92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0671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u="sng" dirty="0">
                <a:solidFill>
                  <a:srgbClr val="FFFF00"/>
                </a:solidFill>
                <a:cs typeface="Arial" pitchFamily="34" charset="0"/>
              </a:rPr>
              <a:t>WHAT DO WE BUY ??</a:t>
            </a: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5" name="Content Placeholder 4"/>
          <p:cNvGraphicFramePr>
            <a:graphicFrameLocks noGrp="1"/>
          </p:cNvGraphicFramePr>
          <p:nvPr>
            <p:ph idx="1"/>
            <p:extLst>
              <p:ext uri="{D42A27DB-BD31-4B8C-83A1-F6EECF244321}">
                <p14:modId xmlns:p14="http://schemas.microsoft.com/office/powerpoint/2010/main" val="1040836793"/>
              </p:ext>
            </p:extLst>
          </p:nvPr>
        </p:nvGraphicFramePr>
        <p:xfrm>
          <a:off x="380999" y="1300170"/>
          <a:ext cx="8153401" cy="5566992"/>
        </p:xfrm>
        <a:graphic>
          <a:graphicData uri="http://schemas.openxmlformats.org/drawingml/2006/table">
            <a:tbl>
              <a:tblPr/>
              <a:tblGrid>
                <a:gridCol w="5323388"/>
                <a:gridCol w="1437826"/>
                <a:gridCol w="1392187"/>
              </a:tblGrid>
              <a:tr h="126268">
                <a:tc>
                  <a:txBody>
                    <a:bodyPr/>
                    <a:lstStyle/>
                    <a:p>
                      <a:pPr algn="ctr" fontAlgn="b"/>
                      <a:r>
                        <a:rPr lang="en-GB" sz="1600" b="1" i="0" u="none" strike="noStrike" dirty="0">
                          <a:solidFill>
                            <a:srgbClr val="000000"/>
                          </a:solidFill>
                          <a:effectLst/>
                          <a:latin typeface="Calibri"/>
                        </a:rPr>
                        <a:t>Product Category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a:solidFill>
                            <a:srgbClr val="000000"/>
                          </a:solidFill>
                          <a:effectLst/>
                          <a:latin typeface="Calibri"/>
                        </a:rPr>
                        <a:t>Total Published</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AOC</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Consultancy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1</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Consumables - Cotton</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Consumables - Paper/Printing/Photocopy Paper</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Consumables- Raw materials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81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Crop Products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Drilling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Edible Oils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92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Electrical Goods/Equipment</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1156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258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Electrical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smtClean="0">
                          <a:solidFill>
                            <a:srgbClr val="000000"/>
                          </a:solidFill>
                          <a:effectLst/>
                          <a:latin typeface="Calibri"/>
                        </a:rPr>
                        <a:t>Electronic Components And Devices</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62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Electronics Equipment</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821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156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Facility Management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3</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Food Products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23240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7109</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Furniture/ Fixture</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82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Hiring of Vehicles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2496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476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Hotel/ Catering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Housekeeping/ Cleaning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r>
                        <a:rPr lang="en-GB" sz="1600" b="0" i="0" u="none" strike="noStrike" dirty="0" smtClean="0">
                          <a:solidFill>
                            <a:srgbClr val="000000"/>
                          </a:solidFill>
                          <a:effectLst/>
                          <a:latin typeface="Calibri"/>
                        </a:rPr>
                        <a:t>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Information Tech.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2</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Information Technology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Information Technology(IT)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Iron/Steel Materials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9758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u="sng" dirty="0">
                <a:solidFill>
                  <a:srgbClr val="FFFF00"/>
                </a:solidFill>
                <a:cs typeface="Arial" pitchFamily="34" charset="0"/>
              </a:rPr>
              <a:t>WHAT DO WE BUY ??</a:t>
            </a: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5" name="Content Placeholder 4"/>
          <p:cNvGraphicFramePr>
            <a:graphicFrameLocks noGrp="1"/>
          </p:cNvGraphicFramePr>
          <p:nvPr>
            <p:ph idx="1"/>
            <p:extLst>
              <p:ext uri="{D42A27DB-BD31-4B8C-83A1-F6EECF244321}">
                <p14:modId xmlns:p14="http://schemas.microsoft.com/office/powerpoint/2010/main" val="3878015676"/>
              </p:ext>
            </p:extLst>
          </p:nvPr>
        </p:nvGraphicFramePr>
        <p:xfrm>
          <a:off x="380999" y="1300170"/>
          <a:ext cx="8153401" cy="5566992"/>
        </p:xfrm>
        <a:graphic>
          <a:graphicData uri="http://schemas.openxmlformats.org/drawingml/2006/table">
            <a:tbl>
              <a:tblPr/>
              <a:tblGrid>
                <a:gridCol w="5323388"/>
                <a:gridCol w="1437826"/>
                <a:gridCol w="1392187"/>
              </a:tblGrid>
              <a:tr h="126268">
                <a:tc>
                  <a:txBody>
                    <a:bodyPr/>
                    <a:lstStyle/>
                    <a:p>
                      <a:pPr algn="ctr" fontAlgn="b"/>
                      <a:r>
                        <a:rPr lang="en-GB" sz="1600" b="1" i="0" u="none" strike="noStrike" dirty="0">
                          <a:solidFill>
                            <a:srgbClr val="000000"/>
                          </a:solidFill>
                          <a:effectLst/>
                          <a:latin typeface="Calibri"/>
                        </a:rPr>
                        <a:t>Product Category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a:solidFill>
                            <a:srgbClr val="000000"/>
                          </a:solidFill>
                          <a:effectLst/>
                          <a:latin typeface="Calibri"/>
                        </a:rPr>
                        <a:t>Total Published</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Calibri"/>
                        </a:rPr>
                        <a:t>AOC</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Job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19</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Machineries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Machinery and Machining Tools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Manpower Supply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74</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Marine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Mechanical Equipment</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85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Medical </a:t>
                      </a:r>
                      <a:r>
                        <a:rPr lang="en-GB" sz="1600" b="0" i="0" u="none" strike="noStrike" dirty="0" err="1">
                          <a:solidFill>
                            <a:srgbClr val="000000"/>
                          </a:solidFill>
                          <a:effectLst/>
                          <a:latin typeface="Calibri"/>
                        </a:rPr>
                        <a:t>Equipments</a:t>
                      </a:r>
                      <a:r>
                        <a:rPr lang="en-GB" sz="1600" b="0" i="0" u="none" strike="noStrike" dirty="0">
                          <a:solidFill>
                            <a:srgbClr val="000000"/>
                          </a:solidFill>
                          <a:effectLst/>
                          <a:latin typeface="Calibri"/>
                        </a:rPr>
                        <a:t>/Waste</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1101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Medicines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1</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Metal Fabrication</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2</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Metal Plates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Metals - Ferrous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5</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Metals - Non Ferrous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Mining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Calibri"/>
                        </a:rPr>
                        <a:t>1</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Minor Forest Produce</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Miscellaneous Goods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31659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9850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Miscellaneous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3822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798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Miscellaneous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257</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Network /Communication Equipments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Non-</a:t>
                      </a:r>
                      <a:r>
                        <a:rPr lang="en-GB" sz="1600" b="0" i="0" u="none" strike="noStrike" dirty="0" err="1">
                          <a:solidFill>
                            <a:srgbClr val="000000"/>
                          </a:solidFill>
                          <a:effectLst/>
                          <a:latin typeface="Calibri"/>
                        </a:rPr>
                        <a:t>Dietery</a:t>
                      </a:r>
                      <a:r>
                        <a:rPr lang="en-GB" sz="1600" b="0" i="0" u="none" strike="noStrike" dirty="0">
                          <a:solidFill>
                            <a:srgbClr val="000000"/>
                          </a:solidFill>
                          <a:effectLst/>
                          <a:latin typeface="Calibri"/>
                        </a:rPr>
                        <a:t> Items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Non-Explosive</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Paint / Enamel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7</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2988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u="sng" dirty="0">
                <a:solidFill>
                  <a:srgbClr val="FFFF00"/>
                </a:solidFill>
                <a:cs typeface="Arial" pitchFamily="34" charset="0"/>
              </a:rPr>
              <a:t>WHAT DO WE BUY ??</a:t>
            </a: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5" name="Content Placeholder 4"/>
          <p:cNvGraphicFramePr>
            <a:graphicFrameLocks noGrp="1"/>
          </p:cNvGraphicFramePr>
          <p:nvPr>
            <p:ph idx="1"/>
            <p:extLst>
              <p:ext uri="{D42A27DB-BD31-4B8C-83A1-F6EECF244321}">
                <p14:modId xmlns:p14="http://schemas.microsoft.com/office/powerpoint/2010/main" val="2170089594"/>
              </p:ext>
            </p:extLst>
          </p:nvPr>
        </p:nvGraphicFramePr>
        <p:xfrm>
          <a:off x="380999" y="1300170"/>
          <a:ext cx="8153401" cy="5313627"/>
        </p:xfrm>
        <a:graphic>
          <a:graphicData uri="http://schemas.openxmlformats.org/drawingml/2006/table">
            <a:tbl>
              <a:tblPr/>
              <a:tblGrid>
                <a:gridCol w="5323388"/>
                <a:gridCol w="1437826"/>
                <a:gridCol w="1392187"/>
              </a:tblGrid>
              <a:tr h="126268">
                <a:tc>
                  <a:txBody>
                    <a:bodyPr/>
                    <a:lstStyle/>
                    <a:p>
                      <a:pPr algn="ctr" fontAlgn="b"/>
                      <a:r>
                        <a:rPr lang="en-GB" sz="1600" b="1" i="0" u="none" strike="noStrike" dirty="0">
                          <a:solidFill>
                            <a:srgbClr val="000000"/>
                          </a:solidFill>
                          <a:effectLst/>
                          <a:latin typeface="Calibri"/>
                        </a:rPr>
                        <a:t>Product Category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a:solidFill>
                            <a:srgbClr val="000000"/>
                          </a:solidFill>
                          <a:effectLst/>
                          <a:latin typeface="Calibri"/>
                        </a:rPr>
                        <a:t>Total Published</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a:solidFill>
                            <a:srgbClr val="000000"/>
                          </a:solidFill>
                          <a:effectLst/>
                          <a:latin typeface="Calibri"/>
                        </a:rPr>
                        <a:t>AOC</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Photostat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Pipe Laying Work</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Publishing/Printing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Pumps/Motors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Repair and Maintenance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Scanning, Digitisation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Security System</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8</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Shipping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Solar Battery Chargers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Solar Power Plants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Solar Street Lights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Solar Water Heaters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Solid Waste Mgmt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3</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Sports Goods/Equipments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868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226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Street Lighting Works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5</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Sugar and Allied Products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Supply, Erection and Commissioning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12</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Support/Maintenance Service</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Surveillance Equipments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a:solidFill>
                            <a:srgbClr val="000000"/>
                          </a:solidFill>
                          <a:effectLst/>
                          <a:latin typeface="Calibri"/>
                        </a:rPr>
                        <a:t>Survey and Investigation services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600" b="0" i="0" u="none" strike="noStrike" dirty="0">
                          <a:solidFill>
                            <a:srgbClr val="000000"/>
                          </a:solidFill>
                          <a:effectLst/>
                          <a:latin typeface="Calibri"/>
                        </a:rPr>
                        <a:t> </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6685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u="sng" dirty="0">
                <a:solidFill>
                  <a:srgbClr val="FFFF00"/>
                </a:solidFill>
                <a:cs typeface="Arial" pitchFamily="34" charset="0"/>
              </a:rPr>
              <a:t>WHAT DO WE BUY ??</a:t>
            </a: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5" name="Content Placeholder 4"/>
          <p:cNvGraphicFramePr>
            <a:graphicFrameLocks noGrp="1"/>
          </p:cNvGraphicFramePr>
          <p:nvPr>
            <p:ph idx="1"/>
            <p:extLst>
              <p:ext uri="{D42A27DB-BD31-4B8C-83A1-F6EECF244321}">
                <p14:modId xmlns:p14="http://schemas.microsoft.com/office/powerpoint/2010/main" val="2174083555"/>
              </p:ext>
            </p:extLst>
          </p:nvPr>
        </p:nvGraphicFramePr>
        <p:xfrm>
          <a:off x="380999" y="1300170"/>
          <a:ext cx="8153401" cy="1766517"/>
        </p:xfrm>
        <a:graphic>
          <a:graphicData uri="http://schemas.openxmlformats.org/drawingml/2006/table">
            <a:tbl>
              <a:tblPr/>
              <a:tblGrid>
                <a:gridCol w="5323388"/>
                <a:gridCol w="1437826"/>
                <a:gridCol w="1392187"/>
              </a:tblGrid>
              <a:tr h="126268">
                <a:tc>
                  <a:txBody>
                    <a:bodyPr/>
                    <a:lstStyle/>
                    <a:p>
                      <a:pPr algn="ctr" fontAlgn="b"/>
                      <a:r>
                        <a:rPr lang="en-GB" sz="1600" b="1" i="0" u="none" strike="noStrike" dirty="0">
                          <a:solidFill>
                            <a:srgbClr val="000000"/>
                          </a:solidFill>
                          <a:effectLst/>
                          <a:latin typeface="Calibri"/>
                        </a:rPr>
                        <a:t>Product Category</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a:solidFill>
                            <a:srgbClr val="000000"/>
                          </a:solidFill>
                          <a:effectLst/>
                          <a:latin typeface="Calibri"/>
                        </a:rPr>
                        <a:t>Total Published</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600" b="1" i="0" u="none" strike="noStrike" dirty="0" smtClean="0">
                          <a:solidFill>
                            <a:srgbClr val="000000"/>
                          </a:solidFill>
                          <a:effectLst/>
                          <a:latin typeface="Calibri"/>
                        </a:rPr>
                        <a:t>AOC</a:t>
                      </a:r>
                      <a:endParaRPr lang="en-GB" sz="1600" b="1"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Synthetic Web Equipment</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dirty="0">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3</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Uniforms/Curtains/Clothes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490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166</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UPS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Vehicle / Vehicle Spares</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449</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US" sz="1600" b="0" i="0" u="none" strike="noStrike" dirty="0">
                          <a:solidFill>
                            <a:srgbClr val="000000"/>
                          </a:solidFill>
                          <a:effectLst/>
                          <a:latin typeface="Calibri"/>
                        </a:rPr>
                        <a:t>Water </a:t>
                      </a:r>
                      <a:r>
                        <a:rPr lang="en-US" sz="1600" b="0" i="0" u="none" strike="noStrike" dirty="0" err="1">
                          <a:solidFill>
                            <a:srgbClr val="000000"/>
                          </a:solidFill>
                          <a:effectLst/>
                          <a:latin typeface="Calibri"/>
                        </a:rPr>
                        <a:t>Equipments</a:t>
                      </a:r>
                      <a:r>
                        <a:rPr lang="en-US" sz="1600" b="0" i="0" u="none" strike="noStrike" dirty="0">
                          <a:solidFill>
                            <a:srgbClr val="000000"/>
                          </a:solidFill>
                          <a:effectLst/>
                          <a:latin typeface="Calibri"/>
                        </a:rPr>
                        <a:t>/ Meter/ Drilling/ Boring</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1600" b="0" i="0" u="none" strike="noStrike">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1</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134">
                <a:tc>
                  <a:txBody>
                    <a:bodyPr/>
                    <a:lstStyle/>
                    <a:p>
                      <a:pPr algn="l" fontAlgn="b"/>
                      <a:r>
                        <a:rPr lang="en-GB" sz="1600" b="0" i="0" u="none" strike="noStrike" dirty="0">
                          <a:solidFill>
                            <a:srgbClr val="000000"/>
                          </a:solidFill>
                          <a:effectLst/>
                          <a:latin typeface="Calibri"/>
                        </a:rPr>
                        <a:t>Total</a:t>
                      </a: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79297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smtClean="0">
                          <a:solidFill>
                            <a:srgbClr val="000000"/>
                          </a:solidFill>
                          <a:effectLst/>
                          <a:latin typeface="Calibri"/>
                        </a:rPr>
                        <a:t>22660</a:t>
                      </a:r>
                      <a:endParaRPr lang="en-GB" sz="1600" b="0" i="0" u="none" strike="noStrike" dirty="0">
                        <a:solidFill>
                          <a:srgbClr val="000000"/>
                        </a:solidFill>
                        <a:effectLst/>
                        <a:latin typeface="Calibri"/>
                      </a:endParaRPr>
                    </a:p>
                  </a:txBody>
                  <a:tcPr marL="2487" marR="2487" marT="24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20171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 y="0"/>
            <a:ext cx="9144000" cy="128586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p>
            <a:pPr algn="ctr">
              <a:defRPr/>
            </a:pPr>
            <a:r>
              <a:rPr lang="en-US" sz="2400" b="1" u="sng" dirty="0" smtClean="0">
                <a:solidFill>
                  <a:srgbClr val="FFFF00"/>
                </a:solidFill>
                <a:cs typeface="Arial" pitchFamily="34" charset="0"/>
              </a:rPr>
              <a:t>EXPENDITURE BREAKDOWN </a:t>
            </a:r>
            <a:endParaRPr lang="en-US" sz="2400" b="1" u="sng" dirty="0">
              <a:solidFill>
                <a:srgbClr val="FFFF00"/>
              </a:solidFill>
              <a:cs typeface="Arial"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6" name="Picture 5"/>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sp>
        <p:nvSpPr>
          <p:cNvPr id="4" name="TextBox 3"/>
          <p:cNvSpPr txBox="1"/>
          <p:nvPr/>
        </p:nvSpPr>
        <p:spPr>
          <a:xfrm>
            <a:off x="710131" y="1676400"/>
            <a:ext cx="6480428" cy="1015663"/>
          </a:xfrm>
          <a:prstGeom prst="rect">
            <a:avLst/>
          </a:prstGeom>
          <a:noFill/>
        </p:spPr>
        <p:txBody>
          <a:bodyPr wrap="none" rtlCol="0">
            <a:spAutoFit/>
          </a:bodyPr>
          <a:lstStyle/>
          <a:p>
            <a:pPr marL="285750" indent="-285750">
              <a:buFont typeface="Wingdings" panose="05000000000000000000" pitchFamily="2" charset="2"/>
              <a:buChar char="q"/>
            </a:pPr>
            <a:r>
              <a:rPr lang="en-US" sz="2000" b="1" dirty="0" smtClean="0">
                <a:solidFill>
                  <a:schemeClr val="tx2"/>
                </a:solidFill>
              </a:rPr>
              <a:t>THE MAJOR TYPES OF ITEMS PROCURED</a:t>
            </a:r>
          </a:p>
          <a:p>
            <a:pPr marL="285750" indent="-285750">
              <a:buFont typeface="Wingdings" panose="05000000000000000000" pitchFamily="2" charset="2"/>
              <a:buChar char="q"/>
            </a:pPr>
            <a:endParaRPr lang="en-US" sz="2000" b="1" dirty="0">
              <a:solidFill>
                <a:schemeClr val="tx2"/>
              </a:solidFill>
            </a:endParaRPr>
          </a:p>
          <a:p>
            <a:pPr marL="285750" indent="-285750">
              <a:buFont typeface="Wingdings" panose="05000000000000000000" pitchFamily="2" charset="2"/>
              <a:buChar char="q"/>
            </a:pPr>
            <a:r>
              <a:rPr lang="en-US" sz="2000" b="1" dirty="0" smtClean="0">
                <a:solidFill>
                  <a:schemeClr val="tx2"/>
                </a:solidFill>
              </a:rPr>
              <a:t>DATA AS PER CPPP TENDERS HOSTED (VALUE IN CRORES)</a:t>
            </a:r>
            <a:endParaRPr lang="en-GB" sz="2000" b="1"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513992265"/>
              </p:ext>
            </p:extLst>
          </p:nvPr>
        </p:nvGraphicFramePr>
        <p:xfrm>
          <a:off x="381001" y="3047998"/>
          <a:ext cx="8611724" cy="3124201"/>
        </p:xfrm>
        <a:graphic>
          <a:graphicData uri="http://schemas.openxmlformats.org/drawingml/2006/table">
            <a:tbl>
              <a:tblPr/>
              <a:tblGrid>
                <a:gridCol w="981277"/>
                <a:gridCol w="981277"/>
                <a:gridCol w="1456583"/>
                <a:gridCol w="1165265"/>
                <a:gridCol w="1103936"/>
                <a:gridCol w="1676348"/>
                <a:gridCol w="1247038"/>
              </a:tblGrid>
              <a:tr h="1032553">
                <a:tc>
                  <a:txBody>
                    <a:bodyPr/>
                    <a:lstStyle/>
                    <a:p>
                      <a:pPr algn="ctr" fontAlgn="t"/>
                      <a:r>
                        <a:rPr lang="en-GB" sz="2400" b="1" i="0" u="none" strike="noStrike">
                          <a:solidFill>
                            <a:srgbClr val="FF0000"/>
                          </a:solidFill>
                          <a:effectLst/>
                          <a:latin typeface="Calibri"/>
                        </a:rPr>
                        <a:t>YEAR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2400" b="1" i="0" u="none" strike="noStrike">
                          <a:solidFill>
                            <a:srgbClr val="FF0000"/>
                          </a:solidFill>
                          <a:effectLst/>
                          <a:latin typeface="Calibri"/>
                        </a:rPr>
                        <a:t>FOOD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2400" b="1" i="0" u="none" strike="noStrike">
                          <a:solidFill>
                            <a:srgbClr val="FF0000"/>
                          </a:solidFill>
                          <a:effectLst/>
                          <a:latin typeface="Calibri"/>
                        </a:rPr>
                        <a:t>GENERAL STORES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2400" b="1" i="0" u="none" strike="noStrike">
                          <a:solidFill>
                            <a:srgbClr val="FF0000"/>
                          </a:solidFill>
                          <a:effectLst/>
                          <a:latin typeface="Calibri"/>
                        </a:rPr>
                        <a:t>ENGR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2400" b="1" i="0" u="none" strike="noStrike">
                          <a:solidFill>
                            <a:srgbClr val="FF0000"/>
                          </a:solidFill>
                          <a:effectLst/>
                          <a:latin typeface="Calibri"/>
                        </a:rPr>
                        <a:t>COMN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2400" b="1" i="0" u="none" strike="noStrike">
                          <a:solidFill>
                            <a:srgbClr val="FF0000"/>
                          </a:solidFill>
                          <a:effectLst/>
                          <a:latin typeface="Calibri"/>
                        </a:rPr>
                        <a:t>MEDICINES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2400" b="1" i="0" u="none" strike="noStrike">
                          <a:solidFill>
                            <a:srgbClr val="FF0000"/>
                          </a:solidFill>
                          <a:effectLst/>
                          <a:latin typeface="Calibri"/>
                        </a:rPr>
                        <a:t>OTHERS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912">
                <a:tc>
                  <a:txBody>
                    <a:bodyPr/>
                    <a:lstStyle/>
                    <a:p>
                      <a:pPr algn="r" fontAlgn="b"/>
                      <a:r>
                        <a:rPr lang="en-GB" sz="2400" b="1" i="0" u="none" strike="noStrike">
                          <a:solidFill>
                            <a:srgbClr val="000000"/>
                          </a:solidFill>
                          <a:effectLst/>
                          <a:latin typeface="Calibri"/>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785.6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133.93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25.69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912">
                <a:tc>
                  <a:txBody>
                    <a:bodyPr/>
                    <a:lstStyle/>
                    <a:p>
                      <a:pPr algn="r" fontAlgn="b"/>
                      <a:r>
                        <a:rPr lang="en-GB" sz="2400" b="1" i="0" u="none" strike="noStrike">
                          <a:solidFill>
                            <a:srgbClr val="000000"/>
                          </a:solidFill>
                          <a:effectLst/>
                          <a:latin typeface="Calibri"/>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2999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758.16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481.49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20.56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35.4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1273.7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912">
                <a:tc>
                  <a:txBody>
                    <a:bodyPr/>
                    <a:lstStyle/>
                    <a:p>
                      <a:pPr algn="r" fontAlgn="b"/>
                      <a:r>
                        <a:rPr lang="en-GB" sz="2400" b="1" i="0" u="none" strike="noStrike">
                          <a:solidFill>
                            <a:srgbClr val="000000"/>
                          </a:solidFill>
                          <a:effectLst/>
                          <a:latin typeface="Calibri"/>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5839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934.36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1109.6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117.3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489.34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654.59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2912">
                <a:tc>
                  <a:txBody>
                    <a:bodyPr/>
                    <a:lstStyle/>
                    <a:p>
                      <a:pPr algn="r" fontAlgn="b"/>
                      <a:r>
                        <a:rPr lang="en-GB" sz="2400" b="1" i="0" u="none" strike="noStrike">
                          <a:solidFill>
                            <a:srgbClr val="000000"/>
                          </a:solidFill>
                          <a:effectLst/>
                          <a:latin typeface="Calibri"/>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3645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454.47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684.92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54.66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a:solidFill>
                            <a:srgbClr val="000000"/>
                          </a:solidFill>
                          <a:effectLst/>
                          <a:latin typeface="Calibri"/>
                        </a:rPr>
                        <a:t>1179.63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2400" b="1" i="0" u="none" strike="noStrike" dirty="0">
                          <a:solidFill>
                            <a:srgbClr val="000000"/>
                          </a:solidFill>
                          <a:effectLst/>
                          <a:latin typeface="Calibri"/>
                        </a:rPr>
                        <a:t>1078.5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0993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 y="0"/>
            <a:ext cx="9144000" cy="128586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p>
            <a:pPr algn="ctr">
              <a:defRPr/>
            </a:pPr>
            <a:r>
              <a:rPr lang="en-US" sz="2400" b="1" u="sng" dirty="0" smtClean="0">
                <a:solidFill>
                  <a:srgbClr val="FFFF00"/>
                </a:solidFill>
                <a:cs typeface="Arial" pitchFamily="34" charset="0"/>
              </a:rPr>
              <a:t> WAY AHEAD </a:t>
            </a:r>
            <a:endParaRPr lang="en-US" sz="2400" b="1" u="sng" dirty="0">
              <a:solidFill>
                <a:srgbClr val="FFFF00"/>
              </a:solidFill>
              <a:cs typeface="Arial"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6" name="Picture 5"/>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sp>
        <p:nvSpPr>
          <p:cNvPr id="7" name="TextBox 6"/>
          <p:cNvSpPr txBox="1"/>
          <p:nvPr/>
        </p:nvSpPr>
        <p:spPr>
          <a:xfrm>
            <a:off x="357158" y="1428739"/>
            <a:ext cx="8072462" cy="5909310"/>
          </a:xfrm>
          <a:prstGeom prst="rect">
            <a:avLst/>
          </a:prstGeom>
          <a:noFill/>
        </p:spPr>
        <p:txBody>
          <a:bodyPr wrap="square" rtlCol="0">
            <a:spAutoFit/>
          </a:bodyPr>
          <a:lstStyle/>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END TO END E-PROCUREMENT</a:t>
            </a:r>
          </a:p>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MASTER DECRYPT FACILITY</a:t>
            </a:r>
          </a:p>
          <a:p>
            <a:pPr>
              <a:lnSpc>
                <a:spcPct val="30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CUSTOM DESIGNED CSTs</a:t>
            </a:r>
          </a:p>
          <a:p>
            <a:pPr>
              <a:lnSpc>
                <a:spcPct val="30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HIERARCHIAL MANAGEMENT TOOLS</a:t>
            </a:r>
          </a:p>
          <a:p>
            <a:pPr>
              <a:lnSpc>
                <a:spcPct val="30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BIG DATA ANALYTICS</a:t>
            </a:r>
          </a:p>
          <a:p>
            <a:pPr>
              <a:lnSpc>
                <a:spcPct val="30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COMPLIANCE TEAMS FOR INTERNAL AUDIT</a:t>
            </a:r>
          </a:p>
          <a:p>
            <a:pPr>
              <a:lnSpc>
                <a:spcPct val="300000"/>
              </a:lnSpc>
            </a:pPr>
            <a:endParaRPr lang="en-IN" b="1" dirty="0" smtClean="0">
              <a:solidFill>
                <a:srgbClr val="2E17DB"/>
              </a:solidFill>
              <a:latin typeface="Arial Narrow" pitchFamily="34" charset="0"/>
              <a:cs typeface="Arial" panose="020B0604020202020204" pitchFamily="34" charset="0"/>
            </a:endParaRPr>
          </a:p>
        </p:txBody>
      </p:sp>
    </p:spTree>
    <p:extLst>
      <p:ext uri="{BB962C8B-B14F-4D97-AF65-F5344CB8AC3E}">
        <p14:creationId xmlns:p14="http://schemas.microsoft.com/office/powerpoint/2010/main" val="3726876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0"/>
            <a:ext cx="9144000" cy="128586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p>
            <a:pPr algn="ctr">
              <a:defRPr/>
            </a:pPr>
            <a:r>
              <a:rPr lang="en-US" sz="2800" b="1" u="sng" dirty="0" smtClean="0">
                <a:solidFill>
                  <a:srgbClr val="FFFF00"/>
                </a:solidFill>
                <a:latin typeface="+mj-lt"/>
                <a:cs typeface="Arial" pitchFamily="34" charset="0"/>
              </a:rPr>
              <a:t>CONTACT DETAILS</a:t>
            </a:r>
          </a:p>
        </p:txBody>
      </p:sp>
      <p:sp>
        <p:nvSpPr>
          <p:cNvPr id="2" name="Content Placeholder 1"/>
          <p:cNvSpPr>
            <a:spLocks noGrp="1"/>
          </p:cNvSpPr>
          <p:nvPr>
            <p:ph idx="1"/>
          </p:nvPr>
        </p:nvSpPr>
        <p:spPr>
          <a:xfrm>
            <a:off x="457200" y="1357298"/>
            <a:ext cx="8229600" cy="4757758"/>
          </a:xfrm>
        </p:spPr>
        <p:txBody>
          <a:bodyPr>
            <a:noAutofit/>
          </a:bodyPr>
          <a:lstStyle/>
          <a:p>
            <a:pPr>
              <a:buNone/>
            </a:pPr>
            <a:endParaRPr lang="en-IN" sz="1600" dirty="0">
              <a:latin typeface="Arial" pitchFamily="34" charset="0"/>
              <a:cs typeface="Arial" pitchFamily="34" charset="0"/>
            </a:endParaRPr>
          </a:p>
          <a:p>
            <a:r>
              <a:rPr lang="en-US" sz="1600" dirty="0" smtClean="0">
                <a:solidFill>
                  <a:srgbClr val="008000"/>
                </a:solidFill>
                <a:latin typeface="Arial" pitchFamily="34" charset="0"/>
                <a:cs typeface="Arial" pitchFamily="34" charset="0"/>
              </a:rPr>
              <a:t>CPP PORTAL 24 X 7 HELP LINE – </a:t>
            </a:r>
            <a:r>
              <a:rPr lang="en-US" sz="1600" dirty="0">
                <a:solidFill>
                  <a:srgbClr val="008000"/>
                </a:solidFill>
                <a:latin typeface="Arial" pitchFamily="34" charset="0"/>
                <a:cs typeface="Arial" pitchFamily="34" charset="0"/>
              </a:rPr>
              <a:t>180030702232 / </a:t>
            </a:r>
            <a:r>
              <a:rPr lang="en-US" sz="1600" dirty="0" smtClean="0">
                <a:solidFill>
                  <a:srgbClr val="008000"/>
                </a:solidFill>
                <a:latin typeface="Arial" pitchFamily="34" charset="0"/>
                <a:cs typeface="Arial" pitchFamily="34" charset="0"/>
              </a:rPr>
              <a:t>7878007972-73</a:t>
            </a:r>
          </a:p>
          <a:p>
            <a:pPr>
              <a:buNone/>
            </a:pPr>
            <a:endParaRPr lang="en-IN" sz="1600" dirty="0">
              <a:solidFill>
                <a:srgbClr val="FF0000"/>
              </a:solidFill>
              <a:latin typeface="Arial" pitchFamily="34" charset="0"/>
              <a:cs typeface="Arial" pitchFamily="34" charset="0"/>
            </a:endParaRPr>
          </a:p>
          <a:p>
            <a:r>
              <a:rPr lang="en-US" sz="1600" dirty="0" smtClean="0">
                <a:latin typeface="Arial" pitchFamily="34" charset="0"/>
                <a:cs typeface="Arial" pitchFamily="34" charset="0"/>
              </a:rPr>
              <a:t>CPP PORTAL TECHNICAL SP MAIL ID – </a:t>
            </a:r>
            <a:r>
              <a:rPr lang="en-US" sz="1600" b="1" dirty="0" smtClean="0">
                <a:latin typeface="Arial" pitchFamily="34" charset="0"/>
                <a:cs typeface="Arial" pitchFamily="34" charset="0"/>
                <a:hlinkClick r:id="rId2"/>
              </a:rPr>
              <a:t>cppp-nic@nic.in</a:t>
            </a:r>
            <a:endParaRPr lang="en-US" sz="1600" b="1" dirty="0" smtClean="0">
              <a:latin typeface="Arial" pitchFamily="34" charset="0"/>
              <a:cs typeface="Arial" pitchFamily="34" charset="0"/>
            </a:endParaRPr>
          </a:p>
          <a:p>
            <a:endParaRPr lang="en-IN" sz="1600" dirty="0">
              <a:latin typeface="Arial" pitchFamily="34" charset="0"/>
              <a:cs typeface="Arial" pitchFamily="34" charset="0"/>
            </a:endParaRPr>
          </a:p>
          <a:p>
            <a:r>
              <a:rPr lang="en-US" sz="1600" b="1" dirty="0" smtClean="0">
                <a:solidFill>
                  <a:srgbClr val="FF0000"/>
                </a:solidFill>
                <a:latin typeface="Arial" pitchFamily="34" charset="0"/>
                <a:cs typeface="Arial" pitchFamily="34" charset="0"/>
              </a:rPr>
              <a:t>e- PROC COORDINATOR OSCC – MAJ BANERJEE</a:t>
            </a:r>
          </a:p>
          <a:p>
            <a:endParaRPr lang="en-US" sz="1600" dirty="0" smtClean="0">
              <a:solidFill>
                <a:srgbClr val="FF0000"/>
              </a:solidFill>
              <a:latin typeface="Arial" pitchFamily="34" charset="0"/>
              <a:cs typeface="Arial" pitchFamily="34" charset="0"/>
            </a:endParaRPr>
          </a:p>
          <a:p>
            <a:pPr marL="1076325" indent="0">
              <a:buNone/>
            </a:pPr>
            <a:r>
              <a:rPr lang="en-US" sz="1600" dirty="0" smtClean="0">
                <a:latin typeface="Arial" pitchFamily="34" charset="0"/>
                <a:cs typeface="Arial" pitchFamily="34" charset="0"/>
              </a:rPr>
              <a:t>TELE NO :-    011-23012269</a:t>
            </a:r>
            <a:endParaRPr lang="en-IN" sz="1600" dirty="0">
              <a:latin typeface="Arial" pitchFamily="34" charset="0"/>
              <a:cs typeface="Arial" pitchFamily="34" charset="0"/>
            </a:endParaRPr>
          </a:p>
          <a:p>
            <a:pPr marL="1076325" indent="0">
              <a:buNone/>
            </a:pPr>
            <a:r>
              <a:rPr lang="en-US" sz="1600" dirty="0">
                <a:latin typeface="Arial" pitchFamily="34" charset="0"/>
                <a:cs typeface="Arial" pitchFamily="34" charset="0"/>
              </a:rPr>
              <a:t>Email  </a:t>
            </a:r>
            <a:r>
              <a:rPr lang="en-US" sz="1600" dirty="0" smtClean="0">
                <a:latin typeface="Arial" pitchFamily="34" charset="0"/>
                <a:cs typeface="Arial" pitchFamily="34" charset="0"/>
              </a:rPr>
              <a:t>     :-    </a:t>
            </a:r>
            <a:r>
              <a:rPr lang="en-US" sz="1600" b="1" u="sng" dirty="0" smtClean="0">
                <a:solidFill>
                  <a:srgbClr val="0033CC"/>
                </a:solidFill>
                <a:latin typeface="Arial" pitchFamily="34" charset="0"/>
                <a:cs typeface="Arial" pitchFamily="34" charset="0"/>
                <a:hlinkClick r:id="rId3"/>
              </a:rPr>
              <a:t>eprocure.army-oscc@nic.in</a:t>
            </a:r>
            <a:r>
              <a:rPr lang="en-US" sz="1600" b="1" u="sng" dirty="0" smtClean="0">
                <a:solidFill>
                  <a:srgbClr val="0033CC"/>
                </a:solidFill>
                <a:latin typeface="Arial" pitchFamily="34" charset="0"/>
                <a:cs typeface="Arial" pitchFamily="34" charset="0"/>
              </a:rPr>
              <a:t> , eprocdiv-oscc@gov.in</a:t>
            </a:r>
          </a:p>
          <a:p>
            <a:pPr marL="1076325" indent="-1076325">
              <a:buNone/>
            </a:pPr>
            <a:endParaRPr lang="en-IN" sz="1600" u="sng" dirty="0">
              <a:solidFill>
                <a:srgbClr val="0033CC"/>
              </a:solidFill>
              <a:latin typeface="Arial" pitchFamily="34" charset="0"/>
              <a:cs typeface="Arial" pitchFamily="34" charset="0"/>
            </a:endParaRPr>
          </a:p>
          <a:p>
            <a:r>
              <a:rPr lang="en-US" sz="1600" b="1" dirty="0" smtClean="0">
                <a:solidFill>
                  <a:srgbClr val="FF0000"/>
                </a:solidFill>
                <a:latin typeface="Arial" pitchFamily="34" charset="0"/>
                <a:cs typeface="Arial" pitchFamily="34" charset="0"/>
              </a:rPr>
              <a:t>TRG HEAD OSCC – MAJ SURESH CHANDRA</a:t>
            </a:r>
          </a:p>
          <a:p>
            <a:pPr marL="1076325" indent="0">
              <a:buNone/>
            </a:pPr>
            <a:r>
              <a:rPr lang="en-US" sz="1600" dirty="0" smtClean="0">
                <a:latin typeface="Arial" pitchFamily="34" charset="0"/>
                <a:cs typeface="Arial" pitchFamily="34" charset="0"/>
              </a:rPr>
              <a:t>TELE NO :-    011-23012269</a:t>
            </a:r>
            <a:endParaRPr lang="en-IN" sz="1600" dirty="0" smtClean="0">
              <a:latin typeface="Arial" pitchFamily="34" charset="0"/>
              <a:cs typeface="Arial" pitchFamily="34" charset="0"/>
            </a:endParaRPr>
          </a:p>
          <a:p>
            <a:pPr marL="1076325" indent="0">
              <a:buNone/>
            </a:pPr>
            <a:r>
              <a:rPr lang="en-US" sz="1600" dirty="0" smtClean="0">
                <a:latin typeface="Arial" pitchFamily="34" charset="0"/>
                <a:cs typeface="Arial" pitchFamily="34" charset="0"/>
              </a:rPr>
              <a:t>Email       :-     </a:t>
            </a:r>
            <a:r>
              <a:rPr lang="en-US" sz="1600" b="1" dirty="0" smtClean="0">
                <a:latin typeface="Arial" pitchFamily="34" charset="0"/>
                <a:cs typeface="Arial" pitchFamily="34" charset="0"/>
                <a:hlinkClick r:id="rId4"/>
              </a:rPr>
              <a:t>ithubord@nic.in</a:t>
            </a:r>
            <a:endParaRPr lang="en-US" sz="1600" b="1" dirty="0" smtClean="0">
              <a:latin typeface="Arial" pitchFamily="34" charset="0"/>
              <a:cs typeface="Arial" pitchFamily="34" charset="0"/>
            </a:endParaRPr>
          </a:p>
          <a:p>
            <a:pPr marL="2244725" indent="-2244725">
              <a:buNone/>
            </a:pPr>
            <a:endParaRPr lang="en-IN" sz="1600" dirty="0">
              <a:latin typeface="Arial" pitchFamily="34" charset="0"/>
              <a:cs typeface="Arial" pitchFamily="34" charset="0"/>
            </a:endParaRPr>
          </a:p>
          <a:p>
            <a:r>
              <a:rPr lang="en-US" sz="1600" b="1" dirty="0" smtClean="0">
                <a:solidFill>
                  <a:srgbClr val="FF0000"/>
                </a:solidFill>
                <a:latin typeface="Arial" pitchFamily="34" charset="0"/>
                <a:cs typeface="Arial" pitchFamily="34" charset="0"/>
              </a:rPr>
              <a:t>COMDT OSCC – COL SS BALAJI </a:t>
            </a:r>
          </a:p>
          <a:p>
            <a:pPr indent="733425">
              <a:buNone/>
            </a:pPr>
            <a:r>
              <a:rPr lang="en-US" sz="1600" dirty="0" smtClean="0">
                <a:latin typeface="Arial" pitchFamily="34" charset="0"/>
                <a:cs typeface="Arial" pitchFamily="34" charset="0"/>
              </a:rPr>
              <a:t>TELE NO :-     011- 23015877</a:t>
            </a:r>
            <a:endParaRPr lang="en-IN" sz="1600" dirty="0">
              <a:latin typeface="Arial" pitchFamily="34" charset="0"/>
              <a:cs typeface="Arial" pitchFamily="34" charset="0"/>
            </a:endParaRPr>
          </a:p>
          <a:p>
            <a:pPr indent="733425">
              <a:buNone/>
            </a:pPr>
            <a:r>
              <a:rPr lang="en-US" sz="1600" dirty="0" smtClean="0">
                <a:latin typeface="Arial" pitchFamily="34" charset="0"/>
                <a:cs typeface="Arial" pitchFamily="34" charset="0"/>
              </a:rPr>
              <a:t>Email      :-     </a:t>
            </a:r>
            <a:r>
              <a:rPr lang="en-US" sz="1600" b="1" u="sng" dirty="0" smtClean="0">
                <a:solidFill>
                  <a:srgbClr val="0033CC"/>
                </a:solidFill>
                <a:latin typeface="Arial" pitchFamily="34" charset="0"/>
                <a:cs typeface="Arial" pitchFamily="34" charset="0"/>
              </a:rPr>
              <a:t>comdt-oscc@nic.in</a:t>
            </a:r>
            <a:endParaRPr lang="en-IN" sz="1600" b="1" u="sng" dirty="0">
              <a:solidFill>
                <a:srgbClr val="0033CC"/>
              </a:solidFill>
              <a:latin typeface="Arial" pitchFamily="34" charset="0"/>
              <a:cs typeface="Arial" pitchFamily="34" charset="0"/>
            </a:endParaRPr>
          </a:p>
          <a:p>
            <a:endParaRPr lang="en-IN" sz="1600" dirty="0">
              <a:latin typeface="Arial" pitchFamily="34" charset="0"/>
              <a:cs typeface="Arial" pitchFamily="34" charset="0"/>
            </a:endParaRPr>
          </a:p>
        </p:txBody>
      </p:sp>
      <p:pic>
        <p:nvPicPr>
          <p:cNvPr id="5" name="Picture 4"/>
          <p:cNvPicPr>
            <a:picLocks noChangeAspect="1" noChangeArrowheads="1"/>
          </p:cNvPicPr>
          <p:nvPr/>
        </p:nvPicPr>
        <p:blipFill>
          <a:blip r:embed="rId5"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6" name="Picture 5"/>
          <p:cNvPicPr>
            <a:picLocks noChangeAspect="1" noChangeArrowheads="1"/>
          </p:cNvPicPr>
          <p:nvPr/>
        </p:nvPicPr>
        <p:blipFill>
          <a:blip r:embed="rId5" cstate="print"/>
          <a:srcRect/>
          <a:stretch>
            <a:fillRect/>
          </a:stretch>
        </p:blipFill>
        <p:spPr bwMode="auto">
          <a:xfrm>
            <a:off x="7858148" y="0"/>
            <a:ext cx="1134577" cy="1071545"/>
          </a:xfrm>
          <a:prstGeom prst="rect">
            <a:avLst/>
          </a:prstGeom>
          <a:solidFill>
            <a:srgbClr val="FF0000"/>
          </a:solid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Slide Number Placeholder 4"/>
          <p:cNvSpPr>
            <a:spLocks noGrp="1"/>
          </p:cNvSpPr>
          <p:nvPr>
            <p:ph type="sldNum" sz="quarter" idx="12"/>
          </p:nvPr>
        </p:nvSpPr>
        <p:spPr bwMode="auto">
          <a:xfrm>
            <a:off x="8686800" y="6237288"/>
            <a:ext cx="457200" cy="441325"/>
          </a:xfrm>
          <a:ln>
            <a:miter lim="800000"/>
            <a:headEnd/>
            <a:tailEnd/>
          </a:ln>
        </p:spPr>
        <p:txBody>
          <a:bodyPr/>
          <a:lstStyle/>
          <a:p>
            <a:pPr>
              <a:defRPr/>
            </a:pPr>
            <a:fld id="{6775226C-F069-4D4C-A590-1DD6BC4637C4}" type="slidenum">
              <a:rPr lang="en-US"/>
              <a:pPr>
                <a:defRPr/>
              </a:pPr>
              <a:t>2</a:t>
            </a:fld>
            <a:endParaRPr lang="en-US"/>
          </a:p>
        </p:txBody>
      </p:sp>
      <p:sp>
        <p:nvSpPr>
          <p:cNvPr id="15363" name="TextBox 8"/>
          <p:cNvSpPr txBox="1">
            <a:spLocks noChangeArrowheads="1"/>
          </p:cNvSpPr>
          <p:nvPr/>
        </p:nvSpPr>
        <p:spPr bwMode="auto">
          <a:xfrm>
            <a:off x="571500" y="1071563"/>
            <a:ext cx="7858125" cy="5661025"/>
          </a:xfrm>
          <a:prstGeom prst="rect">
            <a:avLst/>
          </a:prstGeom>
          <a:noFill/>
          <a:ln w="9525">
            <a:noFill/>
            <a:miter lim="800000"/>
            <a:headEnd/>
            <a:tailEnd/>
          </a:ln>
        </p:spPr>
        <p:txBody>
          <a:bodyPr>
            <a:spAutoFit/>
          </a:bodyPr>
          <a:lstStyle/>
          <a:p>
            <a:pPr algn="just"/>
            <a:r>
              <a:rPr lang="en-US" sz="3200" i="1">
                <a:solidFill>
                  <a:srgbClr val="0033CC"/>
                </a:solidFill>
                <a:latin typeface="Calibri" pitchFamily="34" charset="0"/>
              </a:rPr>
              <a:t>“To regulate public procurement with the objectives of ensuring transparency, accountability and probity in the procurement process, fair and equitable treatment of bidders, promoting competition, enhancing efficiency and economy, maintaining integrity and public confidence in the public procurement process and for matters connected herewith or incidental thereto” – </a:t>
            </a:r>
            <a:r>
              <a:rPr lang="en-US" sz="3200" i="1">
                <a:solidFill>
                  <a:srgbClr val="FF0000"/>
                </a:solidFill>
                <a:latin typeface="Calibri" pitchFamily="34" charset="0"/>
              </a:rPr>
              <a:t>Aim of Public Procurement Bill, 2012 </a:t>
            </a:r>
            <a:endParaRPr lang="en-US" sz="3200">
              <a:solidFill>
                <a:srgbClr val="FF0000"/>
              </a:solidFill>
              <a:latin typeface="Calibri" pitchFamily="34" charset="0"/>
            </a:endParaRPr>
          </a:p>
          <a:p>
            <a:pPr algn="just">
              <a:lnSpc>
                <a:spcPct val="150000"/>
              </a:lnSpc>
              <a:buFont typeface="Wingdings" pitchFamily="2" charset="2"/>
              <a:buChar char="Ø"/>
            </a:pPr>
            <a:endParaRPr lang="en-IN" sz="3200" b="1">
              <a:solidFill>
                <a:srgbClr val="0033CC"/>
              </a:solidFill>
              <a:latin typeface="Arial Narrow" pitchFamily="34" charset="0"/>
            </a:endParaRPr>
          </a:p>
        </p:txBody>
      </p:sp>
    </p:spTree>
    <p:extLst>
      <p:ext uri="{BB962C8B-B14F-4D97-AF65-F5344CB8AC3E}">
        <p14:creationId xmlns:p14="http://schemas.microsoft.com/office/powerpoint/2010/main" val="386585319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2971800"/>
            <a:ext cx="9144000" cy="9144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p>
            <a:pPr lvl="0" algn="ctr" eaLnBrk="0" hangingPunct="0">
              <a:defRPr/>
            </a:pPr>
            <a:r>
              <a:rPr lang="en-US" sz="4400" b="1" dirty="0" smtClean="0">
                <a:solidFill>
                  <a:srgbClr val="FFFF00"/>
                </a:solidFill>
                <a:latin typeface="Arial" pitchFamily="34" charset="0"/>
                <a:cs typeface="Arial" pitchFamily="34" charset="0"/>
              </a:rPr>
              <a:t>JAI HIND</a:t>
            </a:r>
            <a:endParaRPr kumimoji="0" lang="en-US" sz="6000" b="1" i="0" u="sng" strike="noStrike" kern="1200" cap="none" spc="0" normalizeH="0" baseline="0" noProof="0" dirty="0" smtClean="0">
              <a:ln>
                <a:noFill/>
              </a:ln>
              <a:solidFill>
                <a:srgbClr val="FFFF00"/>
              </a:solidFill>
              <a:effectLst>
                <a:outerShdw blurRad="38100" dist="38100" dir="2700000" algn="tl">
                  <a:srgbClr val="C0C0C0"/>
                </a:outerShdw>
              </a:effectLst>
              <a:uLnTx/>
              <a:uFillTx/>
              <a:latin typeface="Arial" pitchFamily="34" charset="0"/>
              <a:ea typeface="+mj-ea"/>
              <a:cs typeface="Arial" pitchFamily="34" charset="0"/>
            </a:endParaRPr>
          </a:p>
        </p:txBody>
      </p:sp>
      <p:pic>
        <p:nvPicPr>
          <p:cNvPr id="4" name="Picture 7" descr="Picture3"/>
          <p:cNvPicPr>
            <a:picLocks noChangeAspect="1" noChangeArrowheads="1"/>
          </p:cNvPicPr>
          <p:nvPr/>
        </p:nvPicPr>
        <p:blipFill>
          <a:blip r:embed="rId2" cstate="print"/>
          <a:srcRect/>
          <a:stretch>
            <a:fillRect/>
          </a:stretch>
        </p:blipFill>
        <p:spPr bwMode="auto">
          <a:xfrm>
            <a:off x="3336925" y="304800"/>
            <a:ext cx="2470150" cy="2057400"/>
          </a:xfrm>
          <a:prstGeom prst="rect">
            <a:avLst/>
          </a:prstGeom>
          <a:noFill/>
          <a:ln w="9525">
            <a:noFill/>
            <a:miter lim="800000"/>
            <a:headEnd/>
            <a:tailEnd/>
          </a:ln>
        </p:spPr>
      </p:pic>
    </p:spTree>
    <p:extLst>
      <p:ext uri="{BB962C8B-B14F-4D97-AF65-F5344CB8AC3E}">
        <p14:creationId xmlns:p14="http://schemas.microsoft.com/office/powerpoint/2010/main" val="24171141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Slide Number Placeholder 4"/>
          <p:cNvSpPr>
            <a:spLocks noGrp="1"/>
          </p:cNvSpPr>
          <p:nvPr>
            <p:ph type="sldNum" sz="quarter" idx="4294967295"/>
          </p:nvPr>
        </p:nvSpPr>
        <p:spPr bwMode="auto">
          <a:xfrm>
            <a:off x="8686800" y="6237288"/>
            <a:ext cx="457200" cy="441325"/>
          </a:xfrm>
          <a:prstGeom prst="rect">
            <a:avLst/>
          </a:prstGeom>
          <a:noFill/>
          <a:ln>
            <a:miter lim="800000"/>
            <a:headEnd/>
            <a:tailEnd/>
          </a:ln>
        </p:spPr>
        <p:txBody>
          <a:bodyPr/>
          <a:lstStyle/>
          <a:p>
            <a:fld id="{F5E8B822-7583-4A6D-A45A-C4DA61FC196E}" type="slidenum">
              <a:rPr lang="en-US">
                <a:solidFill>
                  <a:prstClr val="black">
                    <a:tint val="75000"/>
                  </a:prstClr>
                </a:solidFill>
              </a:rPr>
              <a:pPr/>
              <a:t>3</a:t>
            </a:fld>
            <a:endParaRPr lang="en-US">
              <a:solidFill>
                <a:prstClr val="black">
                  <a:tint val="75000"/>
                </a:prstClr>
              </a:solidFill>
            </a:endParaRPr>
          </a:p>
        </p:txBody>
      </p:sp>
      <p:grpSp>
        <p:nvGrpSpPr>
          <p:cNvPr id="2" name="Group 4"/>
          <p:cNvGrpSpPr/>
          <p:nvPr/>
        </p:nvGrpSpPr>
        <p:grpSpPr>
          <a:xfrm>
            <a:off x="0" y="0"/>
            <a:ext cx="9144000" cy="1295400"/>
            <a:chOff x="0" y="0"/>
            <a:chExt cx="9144000" cy="1219200"/>
          </a:xfrm>
          <a:solidFill>
            <a:srgbClr val="FF0000"/>
          </a:solidFill>
        </p:grpSpPr>
        <p:sp>
          <p:nvSpPr>
            <p:cNvPr id="6" name="Rectangle 2"/>
            <p:cNvSpPr txBox="1">
              <a:spLocks noChangeArrowheads="1"/>
            </p:cNvSpPr>
            <p:nvPr/>
          </p:nvSpPr>
          <p:spPr>
            <a:xfrm>
              <a:off x="0" y="0"/>
              <a:ext cx="9144000" cy="1219200"/>
            </a:xfrm>
            <a:prstGeom prst="rect">
              <a:avLst/>
            </a:prstGeom>
            <a:grpFill/>
            <a:scene3d>
              <a:camera prst="orthographicFront"/>
              <a:lightRig rig="threePt" dir="t"/>
            </a:scene3d>
            <a:sp3d prstMaterial="matte"/>
          </p:spPr>
          <p:txBody>
            <a:bodyPr vert="horz" lIns="91440" tIns="45720" rIns="91440" bIns="45720" rtlCol="0" anchor="ctr">
              <a:noAutofit/>
            </a:bodyPr>
            <a:lstStyle/>
            <a:p>
              <a:pPr algn="ctr">
                <a:defRPr/>
              </a:pPr>
              <a:r>
                <a:rPr lang="en-US" sz="3600" b="1" u="sng" dirty="0" smtClean="0">
                  <a:solidFill>
                    <a:srgbClr val="FFFF00"/>
                  </a:solidFill>
                  <a:cs typeface="Arial" pitchFamily="34" charset="0"/>
                </a:rPr>
                <a:t>OBJECTIVES OF THE SYSTEM</a:t>
              </a:r>
            </a:p>
          </p:txBody>
        </p:sp>
        <p:pic>
          <p:nvPicPr>
            <p:cNvPr id="7" name="Picture 6"/>
            <p:cNvPicPr>
              <a:picLocks noChangeAspect="1" noChangeArrowheads="1"/>
            </p:cNvPicPr>
            <p:nvPr/>
          </p:nvPicPr>
          <p:blipFill>
            <a:blip r:embed="rId3" cstate="print"/>
            <a:srcRect/>
            <a:stretch>
              <a:fillRect/>
            </a:stretch>
          </p:blipFill>
          <p:spPr bwMode="auto">
            <a:xfrm>
              <a:off x="0" y="0"/>
              <a:ext cx="1371600" cy="1066800"/>
            </a:xfrm>
            <a:prstGeom prst="rect">
              <a:avLst/>
            </a:prstGeom>
            <a:grpFill/>
            <a:ln w="9525">
              <a:noFill/>
              <a:miter lim="800000"/>
              <a:headEnd/>
              <a:tailEnd/>
            </a:ln>
          </p:spPr>
        </p:pic>
        <p:pic>
          <p:nvPicPr>
            <p:cNvPr id="8" name="Picture 6"/>
            <p:cNvPicPr>
              <a:picLocks noChangeAspect="1" noChangeArrowheads="1"/>
            </p:cNvPicPr>
            <p:nvPr/>
          </p:nvPicPr>
          <p:blipFill>
            <a:blip r:embed="rId3" cstate="print"/>
            <a:srcRect/>
            <a:stretch>
              <a:fillRect/>
            </a:stretch>
          </p:blipFill>
          <p:spPr bwMode="auto">
            <a:xfrm>
              <a:off x="7758332" y="0"/>
              <a:ext cx="1371600" cy="1066851"/>
            </a:xfrm>
            <a:prstGeom prst="rect">
              <a:avLst/>
            </a:prstGeom>
            <a:grpFill/>
            <a:ln w="9525">
              <a:noFill/>
              <a:miter lim="800000"/>
              <a:headEnd/>
              <a:tailEnd/>
            </a:ln>
          </p:spPr>
        </p:pic>
      </p:grpSp>
      <p:sp>
        <p:nvSpPr>
          <p:cNvPr id="9" name="TextBox 8"/>
          <p:cNvSpPr txBox="1"/>
          <p:nvPr/>
        </p:nvSpPr>
        <p:spPr>
          <a:xfrm>
            <a:off x="381000" y="1295400"/>
            <a:ext cx="8610600" cy="5632311"/>
          </a:xfrm>
          <a:prstGeom prst="rect">
            <a:avLst/>
          </a:prstGeom>
          <a:noFill/>
        </p:spPr>
        <p:txBody>
          <a:bodyPr wrap="square" rtlCol="0">
            <a:spAutoFit/>
          </a:bodyPr>
          <a:lstStyle/>
          <a:p>
            <a:pPr>
              <a:lnSpc>
                <a:spcPct val="250000"/>
              </a:lnSpc>
              <a:buFont typeface="Wingdings" pitchFamily="2" charset="2"/>
              <a:buChar char="Ø"/>
            </a:pPr>
            <a:r>
              <a:rPr lang="en-IN" b="1" dirty="0" smtClean="0">
                <a:solidFill>
                  <a:srgbClr val="0033CC"/>
                </a:solidFill>
                <a:latin typeface="Arial Narrow" pitchFamily="34" charset="0"/>
                <a:cs typeface="Arial" panose="020B0604020202020204" pitchFamily="34" charset="0"/>
              </a:rPr>
              <a:t> </a:t>
            </a:r>
            <a:r>
              <a:rPr lang="en-US" b="1" dirty="0" smtClean="0">
                <a:solidFill>
                  <a:srgbClr val="0033CC"/>
                </a:solidFill>
                <a:latin typeface="Arial Narrow" pitchFamily="34" charset="0"/>
                <a:cs typeface="Times New Roman" pitchFamily="18" charset="0"/>
              </a:rPr>
              <a:t>ENHANCED TRANSPARENCY</a:t>
            </a:r>
            <a:endParaRPr lang="en-IN" b="1" dirty="0" smtClean="0">
              <a:solidFill>
                <a:srgbClr val="0033CC"/>
              </a:solidFill>
              <a:latin typeface="Arial Narrow" pitchFamily="34" charset="0"/>
              <a:cs typeface="Arial" panose="020B0604020202020204" pitchFamily="34" charset="0"/>
            </a:endParaRPr>
          </a:p>
          <a:p>
            <a:pPr>
              <a:lnSpc>
                <a:spcPct val="250000"/>
              </a:lnSpc>
              <a:buFont typeface="Wingdings" pitchFamily="2" charset="2"/>
              <a:buChar char="Ø"/>
            </a:pPr>
            <a:r>
              <a:rPr lang="en-IN" b="1" dirty="0" smtClean="0">
                <a:solidFill>
                  <a:srgbClr val="0033CC"/>
                </a:solidFill>
                <a:latin typeface="Arial Narrow" pitchFamily="34" charset="0"/>
                <a:cs typeface="Arial" panose="020B0604020202020204" pitchFamily="34" charset="0"/>
              </a:rPr>
              <a:t> </a:t>
            </a:r>
            <a:r>
              <a:rPr lang="en-US" b="1" dirty="0" smtClean="0">
                <a:solidFill>
                  <a:srgbClr val="0033CC"/>
                </a:solidFill>
                <a:latin typeface="Arial Narrow" pitchFamily="34" charset="0"/>
                <a:cs typeface="Times New Roman" pitchFamily="18" charset="0"/>
              </a:rPr>
              <a:t>NON-DISCRIMINATION AMONG BIDDERS, PROMOTES OPEN COMPETITION</a:t>
            </a:r>
            <a:endParaRPr lang="en-IN" b="1" dirty="0" smtClean="0">
              <a:solidFill>
                <a:srgbClr val="0033CC"/>
              </a:solidFill>
              <a:latin typeface="Arial Narrow" pitchFamily="34" charset="0"/>
              <a:cs typeface="Arial" panose="020B0604020202020204" pitchFamily="34" charset="0"/>
            </a:endParaRPr>
          </a:p>
          <a:p>
            <a:pPr>
              <a:lnSpc>
                <a:spcPct val="250000"/>
              </a:lnSpc>
              <a:buFont typeface="Wingdings" pitchFamily="2" charset="2"/>
              <a:buChar char="Ø"/>
            </a:pPr>
            <a:r>
              <a:rPr lang="en-IN" b="1" dirty="0" smtClean="0">
                <a:solidFill>
                  <a:srgbClr val="0033CC"/>
                </a:solidFill>
                <a:latin typeface="Arial Narrow" pitchFamily="34" charset="0"/>
                <a:cs typeface="Arial" panose="020B0604020202020204" pitchFamily="34" charset="0"/>
              </a:rPr>
              <a:t> </a:t>
            </a:r>
            <a:r>
              <a:rPr lang="en-US" b="1" dirty="0" smtClean="0">
                <a:solidFill>
                  <a:srgbClr val="0033CC"/>
                </a:solidFill>
                <a:latin typeface="Arial Narrow" pitchFamily="34" charset="0"/>
                <a:cs typeface="Times New Roman" pitchFamily="18" charset="0"/>
              </a:rPr>
              <a:t>FREE ACCESS OF TENDER DOCUMENTS TO ANY BIDDER &amp; BID SUBMISSION FROM  </a:t>
            </a:r>
          </a:p>
          <a:p>
            <a:pPr>
              <a:lnSpc>
                <a:spcPct val="250000"/>
              </a:lnSpc>
            </a:pPr>
            <a:r>
              <a:rPr lang="en-US" b="1" dirty="0" smtClean="0">
                <a:solidFill>
                  <a:srgbClr val="0033CC"/>
                </a:solidFill>
                <a:latin typeface="Arial Narrow" pitchFamily="34" charset="0"/>
                <a:cs typeface="Times New Roman" pitchFamily="18" charset="0"/>
              </a:rPr>
              <a:t>     THEIR PLACE OF CONVENIENCE</a:t>
            </a:r>
            <a:endParaRPr lang="en-US" b="1" dirty="0" smtClean="0">
              <a:solidFill>
                <a:srgbClr val="0033CC"/>
              </a:solidFill>
              <a:latin typeface="Arial Narrow" pitchFamily="34" charset="0"/>
              <a:cs typeface="Arial" panose="020B0604020202020204" pitchFamily="34" charset="0"/>
            </a:endParaRPr>
          </a:p>
          <a:p>
            <a:pPr>
              <a:lnSpc>
                <a:spcPct val="250000"/>
              </a:lnSpc>
              <a:buFont typeface="Wingdings" pitchFamily="2" charset="2"/>
              <a:buChar char="Ø"/>
            </a:pPr>
            <a:r>
              <a:rPr lang="en-US" b="1" dirty="0" smtClean="0">
                <a:solidFill>
                  <a:srgbClr val="0033CC"/>
                </a:solidFill>
                <a:latin typeface="Arial Narrow" pitchFamily="34" charset="0"/>
                <a:cs typeface="Arial" panose="020B0604020202020204" pitchFamily="34" charset="0"/>
              </a:rPr>
              <a:t> </a:t>
            </a:r>
            <a:r>
              <a:rPr lang="en-US" b="1" dirty="0" smtClean="0">
                <a:solidFill>
                  <a:srgbClr val="0033CC"/>
                </a:solidFill>
                <a:latin typeface="Arial Narrow" pitchFamily="34" charset="0"/>
                <a:cs typeface="Times New Roman" pitchFamily="18" charset="0"/>
              </a:rPr>
              <a:t>COMPLETELY ADHERES TO CVC AND GFR GUIDELINES</a:t>
            </a:r>
            <a:endParaRPr lang="en-US" b="1" dirty="0" smtClean="0">
              <a:solidFill>
                <a:srgbClr val="0033CC"/>
              </a:solidFill>
              <a:latin typeface="Arial Narrow" pitchFamily="34" charset="0"/>
              <a:cs typeface="Arial" panose="020B0604020202020204" pitchFamily="34" charset="0"/>
            </a:endParaRPr>
          </a:p>
          <a:p>
            <a:pPr>
              <a:lnSpc>
                <a:spcPct val="250000"/>
              </a:lnSpc>
              <a:buFont typeface="Wingdings" pitchFamily="2" charset="2"/>
              <a:buChar char="Ø"/>
            </a:pPr>
            <a:r>
              <a:rPr lang="en-US" b="1" dirty="0" smtClean="0">
                <a:solidFill>
                  <a:srgbClr val="0033CC"/>
                </a:solidFill>
                <a:latin typeface="Arial Narrow" pitchFamily="34" charset="0"/>
                <a:cs typeface="Arial" panose="020B0604020202020204" pitchFamily="34" charset="0"/>
              </a:rPr>
              <a:t> </a:t>
            </a:r>
            <a:r>
              <a:rPr lang="en-US" b="1" dirty="0" smtClean="0">
                <a:solidFill>
                  <a:srgbClr val="0033CC"/>
                </a:solidFill>
                <a:latin typeface="Arial Narrow" pitchFamily="34" charset="0"/>
                <a:cs typeface="Times New Roman" pitchFamily="18" charset="0"/>
              </a:rPr>
              <a:t>ACCOUNTABILITY OF ALL ACTIVITIES</a:t>
            </a:r>
          </a:p>
          <a:p>
            <a:pPr>
              <a:lnSpc>
                <a:spcPct val="250000"/>
              </a:lnSpc>
              <a:buFont typeface="Wingdings" pitchFamily="2" charset="2"/>
              <a:buChar char="Ø"/>
            </a:pPr>
            <a:r>
              <a:rPr lang="en-US" b="1" dirty="0" smtClean="0">
                <a:solidFill>
                  <a:srgbClr val="0033CC"/>
                </a:solidFill>
                <a:latin typeface="Arial Narrow" pitchFamily="34" charset="0"/>
                <a:cs typeface="Arial" panose="020B0604020202020204" pitchFamily="34" charset="0"/>
              </a:rPr>
              <a:t> </a:t>
            </a:r>
            <a:r>
              <a:rPr lang="en-US" b="1" dirty="0" smtClean="0">
                <a:solidFill>
                  <a:srgbClr val="0033CC"/>
                </a:solidFill>
                <a:latin typeface="Arial Narrow" pitchFamily="34" charset="0"/>
                <a:cs typeface="Times New Roman" pitchFamily="18" charset="0"/>
              </a:rPr>
              <a:t>SECURITY OF THE ENTIRE PROCESS USING TECHNOLOGY</a:t>
            </a:r>
            <a:endParaRPr lang="hi-IN" b="1" dirty="0" smtClean="0">
              <a:solidFill>
                <a:srgbClr val="0033CC"/>
              </a:solidFill>
              <a:latin typeface="Arial Narrow" pitchFamily="34" charset="0"/>
              <a:cs typeface="Times New Roman" pitchFamily="18" charset="0"/>
            </a:endParaRPr>
          </a:p>
          <a:p>
            <a:pPr>
              <a:lnSpc>
                <a:spcPct val="250000"/>
              </a:lnSpc>
              <a:buFont typeface="Wingdings" pitchFamily="2" charset="2"/>
              <a:buChar char="Ø"/>
            </a:pPr>
            <a:endParaRPr lang="en-IN" b="1" dirty="0" smtClean="0">
              <a:solidFill>
                <a:srgbClr val="0033CC"/>
              </a:solidFill>
              <a:latin typeface="Arial Narrow" pitchFamily="34" charset="0"/>
              <a:cs typeface="Arial" panose="020B0604020202020204" pitchFamily="34" charset="0"/>
            </a:endParaRPr>
          </a:p>
        </p:txBody>
      </p:sp>
    </p:spTree>
    <p:extLst>
      <p:ext uri="{BB962C8B-B14F-4D97-AF65-F5344CB8AC3E}">
        <p14:creationId xmlns:p14="http://schemas.microsoft.com/office/powerpoint/2010/main" val="142145143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Slide Number Placeholder 4"/>
          <p:cNvSpPr>
            <a:spLocks noGrp="1"/>
          </p:cNvSpPr>
          <p:nvPr>
            <p:ph type="sldNum" sz="quarter" idx="4294967295"/>
          </p:nvPr>
        </p:nvSpPr>
        <p:spPr bwMode="auto">
          <a:xfrm>
            <a:off x="8686800" y="6237290"/>
            <a:ext cx="457200" cy="441325"/>
          </a:xfrm>
          <a:prstGeom prst="rect">
            <a:avLst/>
          </a:prstGeom>
          <a:noFill/>
          <a:ln>
            <a:miter lim="800000"/>
            <a:headEnd/>
            <a:tailEnd/>
          </a:ln>
        </p:spPr>
        <p:txBody>
          <a:bodyPr/>
          <a:lstStyle/>
          <a:p>
            <a:fld id="{F5E8B822-7583-4A6D-A45A-C4DA61FC196E}" type="slidenum">
              <a:rPr lang="en-US"/>
              <a:pPr/>
              <a:t>4</a:t>
            </a:fld>
            <a:endParaRPr lang="en-US"/>
          </a:p>
        </p:txBody>
      </p:sp>
      <p:grpSp>
        <p:nvGrpSpPr>
          <p:cNvPr id="2" name="Group 4"/>
          <p:cNvGrpSpPr/>
          <p:nvPr/>
        </p:nvGrpSpPr>
        <p:grpSpPr>
          <a:xfrm>
            <a:off x="0" y="0"/>
            <a:ext cx="9144000" cy="1295400"/>
            <a:chOff x="0" y="0"/>
            <a:chExt cx="9144000" cy="1219200"/>
          </a:xfrm>
          <a:solidFill>
            <a:srgbClr val="FF0000"/>
          </a:solidFill>
        </p:grpSpPr>
        <p:sp>
          <p:nvSpPr>
            <p:cNvPr id="6" name="Rectangle 2"/>
            <p:cNvSpPr txBox="1">
              <a:spLocks noChangeArrowheads="1"/>
            </p:cNvSpPr>
            <p:nvPr/>
          </p:nvSpPr>
          <p:spPr>
            <a:xfrm>
              <a:off x="0" y="0"/>
              <a:ext cx="9144000" cy="1219200"/>
            </a:xfrm>
            <a:prstGeom prst="rect">
              <a:avLst/>
            </a:prstGeom>
            <a:grpFill/>
            <a:scene3d>
              <a:camera prst="orthographicFront"/>
              <a:lightRig rig="threePt" dir="t"/>
            </a:scene3d>
            <a:sp3d prstMaterial="matte"/>
          </p:spPr>
          <p:txBody>
            <a:bodyPr vert="horz" lIns="91440" tIns="45720" rIns="91440" bIns="45720" rtlCol="0" anchor="ctr">
              <a:noAutofit/>
            </a:bodyPr>
            <a:lstStyle/>
            <a:p>
              <a:pPr algn="ctr">
                <a:defRPr/>
              </a:pPr>
              <a:r>
                <a:rPr lang="en-US" sz="3600" b="1" u="sng" dirty="0" smtClean="0">
                  <a:solidFill>
                    <a:srgbClr val="FFFF00"/>
                  </a:solidFill>
                  <a:latin typeface="+mj-lt"/>
                  <a:cs typeface="Arial" pitchFamily="34" charset="0"/>
                </a:rPr>
                <a:t>e-PROCUREMENT (e-PROC) IN IA</a:t>
              </a:r>
            </a:p>
          </p:txBody>
        </p:sp>
        <p:pic>
          <p:nvPicPr>
            <p:cNvPr id="7" name="Picture 6"/>
            <p:cNvPicPr>
              <a:picLocks noChangeAspect="1" noChangeArrowheads="1"/>
            </p:cNvPicPr>
            <p:nvPr/>
          </p:nvPicPr>
          <p:blipFill>
            <a:blip r:embed="rId3" cstate="print"/>
            <a:srcRect/>
            <a:stretch>
              <a:fillRect/>
            </a:stretch>
          </p:blipFill>
          <p:spPr bwMode="auto">
            <a:xfrm>
              <a:off x="0" y="0"/>
              <a:ext cx="1371600" cy="1066800"/>
            </a:xfrm>
            <a:prstGeom prst="rect">
              <a:avLst/>
            </a:prstGeom>
            <a:grpFill/>
            <a:ln w="9525">
              <a:noFill/>
              <a:miter lim="800000"/>
              <a:headEnd/>
              <a:tailEnd/>
            </a:ln>
          </p:spPr>
        </p:pic>
        <p:pic>
          <p:nvPicPr>
            <p:cNvPr id="8" name="Picture 6"/>
            <p:cNvPicPr>
              <a:picLocks noChangeAspect="1" noChangeArrowheads="1"/>
            </p:cNvPicPr>
            <p:nvPr/>
          </p:nvPicPr>
          <p:blipFill>
            <a:blip r:embed="rId3" cstate="print"/>
            <a:srcRect/>
            <a:stretch>
              <a:fillRect/>
            </a:stretch>
          </p:blipFill>
          <p:spPr bwMode="auto">
            <a:xfrm>
              <a:off x="7758332" y="0"/>
              <a:ext cx="1371600" cy="1066851"/>
            </a:xfrm>
            <a:prstGeom prst="rect">
              <a:avLst/>
            </a:prstGeom>
            <a:grpFill/>
            <a:ln w="9525">
              <a:noFill/>
              <a:miter lim="800000"/>
              <a:headEnd/>
              <a:tailEnd/>
            </a:ln>
          </p:spPr>
        </p:pic>
      </p:grpSp>
      <p:sp>
        <p:nvSpPr>
          <p:cNvPr id="9" name="TextBox 8"/>
          <p:cNvSpPr txBox="1"/>
          <p:nvPr/>
        </p:nvSpPr>
        <p:spPr>
          <a:xfrm>
            <a:off x="357158" y="1428738"/>
            <a:ext cx="8072462" cy="5909310"/>
          </a:xfrm>
          <a:prstGeom prst="rect">
            <a:avLst/>
          </a:prstGeom>
          <a:noFill/>
        </p:spPr>
        <p:txBody>
          <a:bodyPr wrap="square" rtlCol="0">
            <a:spAutoFit/>
          </a:bodyPr>
          <a:lstStyle/>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OS DTE NOMINATED AS LEAD AGENCY FOR e-PROC IN IA in 2014</a:t>
            </a:r>
          </a:p>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DG OS CHAIRMAN OF CORE COMMITTEE ON e-PROC</a:t>
            </a:r>
          </a:p>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COMDT ORD SERVICES COMPUTER CENTRE (OSCC) – NODAL OFFR </a:t>
            </a:r>
          </a:p>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PILOT PROJ WITH NIC CARRIED OUT AND FOUND SUITABLE FOR IMPL</a:t>
            </a:r>
          </a:p>
          <a:p>
            <a:pPr>
              <a:lnSpc>
                <a:spcPct val="30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WEF </a:t>
            </a:r>
            <a:r>
              <a:rPr lang="en-IN" b="1" dirty="0" smtClean="0">
                <a:solidFill>
                  <a:srgbClr val="FF0000"/>
                </a:solidFill>
                <a:latin typeface="Arial Narrow" pitchFamily="34" charset="0"/>
                <a:cs typeface="Arial" panose="020B0604020202020204" pitchFamily="34" charset="0"/>
              </a:rPr>
              <a:t>01 APR 16 </a:t>
            </a:r>
            <a:r>
              <a:rPr lang="en-IN" b="1" dirty="0" smtClean="0">
                <a:solidFill>
                  <a:srgbClr val="2E17DB"/>
                </a:solidFill>
                <a:latin typeface="Arial Narrow" pitchFamily="34" charset="0"/>
                <a:cs typeface="Arial" panose="020B0604020202020204" pitchFamily="34" charset="0"/>
              </a:rPr>
              <a:t>ALL TENDERS ABOVE 2 LAKHS BEING e-PROCURED</a:t>
            </a:r>
          </a:p>
          <a:p>
            <a:pPr>
              <a:lnSpc>
                <a:spcPct val="30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TRG CONDUCTED BY OSCC AT ALL MAJOR  STATIONS</a:t>
            </a:r>
          </a:p>
          <a:p>
            <a:pPr>
              <a:lnSpc>
                <a:spcPct val="300000"/>
              </a:lnSpc>
              <a:buFont typeface="Wingdings" pitchFamily="2" charset="2"/>
              <a:buChar char="Ø"/>
            </a:pPr>
            <a:endParaRPr lang="en-IN" b="1" dirty="0" smtClean="0">
              <a:solidFill>
                <a:srgbClr val="2E17DB"/>
              </a:solidFill>
              <a:latin typeface="Arial Narrow" pitchFamily="34" charset="0"/>
              <a:cs typeface="Arial" panose="020B0604020202020204" pitchFamily="34" charset="0"/>
            </a:endParaRPr>
          </a:p>
        </p:txBody>
      </p:sp>
    </p:spTree>
    <p:extLst>
      <p:ext uri="{BB962C8B-B14F-4D97-AF65-F5344CB8AC3E}">
        <p14:creationId xmlns:p14="http://schemas.microsoft.com/office/powerpoint/2010/main" val="37973613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0" y="0"/>
            <a:ext cx="9144000" cy="1371600"/>
            <a:chOff x="0" y="0"/>
            <a:chExt cx="9144000" cy="1219200"/>
          </a:xfrm>
          <a:solidFill>
            <a:srgbClr val="FF0000"/>
          </a:solidFill>
        </p:grpSpPr>
        <p:sp>
          <p:nvSpPr>
            <p:cNvPr id="6" name="Rectangle 2"/>
            <p:cNvSpPr txBox="1">
              <a:spLocks noChangeArrowheads="1"/>
            </p:cNvSpPr>
            <p:nvPr/>
          </p:nvSpPr>
          <p:spPr>
            <a:xfrm>
              <a:off x="0" y="0"/>
              <a:ext cx="9144000" cy="1219200"/>
            </a:xfrm>
            <a:prstGeom prst="rect">
              <a:avLst/>
            </a:prstGeom>
            <a:grpFill/>
            <a:scene3d>
              <a:camera prst="orthographicFront"/>
              <a:lightRig rig="threePt" dir="t"/>
            </a:scene3d>
            <a:sp3d prstMaterial="matte"/>
          </p:spPr>
          <p:txBody>
            <a:bodyPr anchor="ctr"/>
            <a:lstStyle/>
            <a:p>
              <a:pPr algn="ctr" fontAlgn="auto">
                <a:spcBef>
                  <a:spcPts val="0"/>
                </a:spcBef>
                <a:spcAft>
                  <a:spcPts val="0"/>
                </a:spcAft>
                <a:defRPr/>
              </a:pPr>
              <a:r>
                <a:rPr lang="en-US" sz="3600" b="1" u="sng" dirty="0">
                  <a:solidFill>
                    <a:srgbClr val="FFFF00"/>
                  </a:solidFill>
                  <a:latin typeface="+mj-lt"/>
                  <a:cs typeface="Arial" pitchFamily="34" charset="0"/>
                </a:rPr>
                <a:t>e- PROCUREMENT SUITE</a:t>
              </a:r>
            </a:p>
          </p:txBody>
        </p:sp>
        <p:pic>
          <p:nvPicPr>
            <p:cNvPr id="7" name="Picture 6"/>
            <p:cNvPicPr>
              <a:picLocks noChangeAspect="1" noChangeArrowheads="1"/>
            </p:cNvPicPr>
            <p:nvPr/>
          </p:nvPicPr>
          <p:blipFill>
            <a:blip r:embed="rId2" cstate="print"/>
            <a:srcRect/>
            <a:stretch>
              <a:fillRect/>
            </a:stretch>
          </p:blipFill>
          <p:spPr bwMode="auto">
            <a:xfrm>
              <a:off x="0" y="0"/>
              <a:ext cx="1371600" cy="1066800"/>
            </a:xfrm>
            <a:prstGeom prst="rect">
              <a:avLst/>
            </a:prstGeom>
            <a:grpFill/>
            <a:ln w="9525">
              <a:noFill/>
              <a:miter lim="800000"/>
              <a:headEnd/>
              <a:tailEnd/>
            </a:ln>
          </p:spPr>
        </p:pic>
        <p:pic>
          <p:nvPicPr>
            <p:cNvPr id="8" name="Picture 6"/>
            <p:cNvPicPr>
              <a:picLocks noChangeAspect="1" noChangeArrowheads="1"/>
            </p:cNvPicPr>
            <p:nvPr/>
          </p:nvPicPr>
          <p:blipFill>
            <a:blip r:embed="rId2" cstate="print"/>
            <a:srcRect/>
            <a:stretch>
              <a:fillRect/>
            </a:stretch>
          </p:blipFill>
          <p:spPr bwMode="auto">
            <a:xfrm>
              <a:off x="7758332" y="0"/>
              <a:ext cx="1371600" cy="1066851"/>
            </a:xfrm>
            <a:prstGeom prst="rect">
              <a:avLst/>
            </a:prstGeom>
            <a:grpFill/>
            <a:ln w="9525">
              <a:noFill/>
              <a:miter lim="800000"/>
              <a:headEnd/>
              <a:tailEnd/>
            </a:ln>
          </p:spPr>
        </p:pic>
      </p:grpSp>
      <p:grpSp>
        <p:nvGrpSpPr>
          <p:cNvPr id="20483" name="Group 12"/>
          <p:cNvGrpSpPr>
            <a:grpSpLocks/>
          </p:cNvGrpSpPr>
          <p:nvPr/>
        </p:nvGrpSpPr>
        <p:grpSpPr bwMode="auto">
          <a:xfrm>
            <a:off x="1928813" y="5929313"/>
            <a:ext cx="4643437" cy="500062"/>
            <a:chOff x="2428860" y="2643182"/>
            <a:chExt cx="4643470" cy="500066"/>
          </a:xfrm>
        </p:grpSpPr>
        <p:sp>
          <p:nvSpPr>
            <p:cNvPr id="11" name="Rounded Rectangle 10"/>
            <p:cNvSpPr/>
            <p:nvPr/>
          </p:nvSpPr>
          <p:spPr>
            <a:xfrm>
              <a:off x="2428860" y="2643182"/>
              <a:ext cx="4643470" cy="5000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srgbClr val="FF0000"/>
                </a:solidFill>
              </a:endParaRPr>
            </a:p>
          </p:txBody>
        </p:sp>
        <p:sp>
          <p:nvSpPr>
            <p:cNvPr id="20505" name="TextBox 11"/>
            <p:cNvSpPr txBox="1">
              <a:spLocks noChangeArrowheads="1"/>
            </p:cNvSpPr>
            <p:nvPr/>
          </p:nvSpPr>
          <p:spPr bwMode="auto">
            <a:xfrm>
              <a:off x="2714612" y="2714620"/>
              <a:ext cx="4143404" cy="369332"/>
            </a:xfrm>
            <a:prstGeom prst="rect">
              <a:avLst/>
            </a:prstGeom>
            <a:noFill/>
            <a:ln w="9525">
              <a:noFill/>
              <a:miter lim="800000"/>
              <a:headEnd/>
              <a:tailEnd/>
            </a:ln>
          </p:spPr>
          <p:txBody>
            <a:bodyPr>
              <a:spAutoFit/>
            </a:bodyPr>
            <a:lstStyle/>
            <a:p>
              <a:pPr algn="ctr"/>
              <a:r>
                <a:rPr lang="en-IN" b="1" u="sng">
                  <a:solidFill>
                    <a:srgbClr val="FF0000"/>
                  </a:solidFill>
                  <a:latin typeface="Calibri" pitchFamily="34" charset="0"/>
                </a:rPr>
                <a:t>SUPPLIER MGT</a:t>
              </a:r>
            </a:p>
          </p:txBody>
        </p:sp>
      </p:grpSp>
      <p:grpSp>
        <p:nvGrpSpPr>
          <p:cNvPr id="20484" name="Group 29"/>
          <p:cNvGrpSpPr>
            <a:grpSpLocks/>
          </p:cNvGrpSpPr>
          <p:nvPr/>
        </p:nvGrpSpPr>
        <p:grpSpPr bwMode="auto">
          <a:xfrm>
            <a:off x="285750" y="2357438"/>
            <a:ext cx="8501063" cy="3071812"/>
            <a:chOff x="428596" y="3286124"/>
            <a:chExt cx="8501122" cy="3071834"/>
          </a:xfrm>
        </p:grpSpPr>
        <p:sp>
          <p:nvSpPr>
            <p:cNvPr id="14" name="Flowchart: Stored Data 13"/>
            <p:cNvSpPr/>
            <p:nvPr/>
          </p:nvSpPr>
          <p:spPr>
            <a:xfrm>
              <a:off x="428596" y="3286124"/>
              <a:ext cx="2714644" cy="3071834"/>
            </a:xfrm>
            <a:prstGeom prst="flowChartOnlineStorag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5" name="Flowchart: Stored Data 14"/>
            <p:cNvSpPr/>
            <p:nvPr/>
          </p:nvSpPr>
          <p:spPr>
            <a:xfrm>
              <a:off x="6143636" y="3286124"/>
              <a:ext cx="2786082" cy="3071834"/>
            </a:xfrm>
            <a:prstGeom prst="flowChartOnlineStorag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6" name="Flowchart: Stored Data 15"/>
            <p:cNvSpPr/>
            <p:nvPr/>
          </p:nvSpPr>
          <p:spPr>
            <a:xfrm>
              <a:off x="3143240" y="3286124"/>
              <a:ext cx="2857520" cy="3071834"/>
            </a:xfrm>
            <a:prstGeom prst="flowChartOnlineStorag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0491" name="TextBox 16"/>
            <p:cNvSpPr txBox="1">
              <a:spLocks noChangeArrowheads="1"/>
            </p:cNvSpPr>
            <p:nvPr/>
          </p:nvSpPr>
          <p:spPr bwMode="auto">
            <a:xfrm>
              <a:off x="785786" y="3571876"/>
              <a:ext cx="1857388" cy="369332"/>
            </a:xfrm>
            <a:prstGeom prst="rect">
              <a:avLst/>
            </a:prstGeom>
            <a:noFill/>
            <a:ln w="9525">
              <a:noFill/>
              <a:miter lim="800000"/>
              <a:headEnd/>
              <a:tailEnd/>
            </a:ln>
          </p:spPr>
          <p:txBody>
            <a:bodyPr>
              <a:spAutoFit/>
            </a:bodyPr>
            <a:lstStyle/>
            <a:p>
              <a:pPr algn="ctr"/>
              <a:r>
                <a:rPr lang="en-IN" b="1" u="sng">
                  <a:solidFill>
                    <a:srgbClr val="0000FF"/>
                  </a:solidFill>
                  <a:latin typeface="Calibri" pitchFamily="34" charset="0"/>
                </a:rPr>
                <a:t>PRE- TENDERING</a:t>
              </a:r>
            </a:p>
          </p:txBody>
        </p:sp>
        <p:sp>
          <p:nvSpPr>
            <p:cNvPr id="20492" name="TextBox 17"/>
            <p:cNvSpPr txBox="1">
              <a:spLocks noChangeArrowheads="1"/>
            </p:cNvSpPr>
            <p:nvPr/>
          </p:nvSpPr>
          <p:spPr bwMode="auto">
            <a:xfrm>
              <a:off x="3714744" y="3571876"/>
              <a:ext cx="1500198" cy="369332"/>
            </a:xfrm>
            <a:prstGeom prst="rect">
              <a:avLst/>
            </a:prstGeom>
            <a:noFill/>
            <a:ln w="9525">
              <a:noFill/>
              <a:miter lim="800000"/>
              <a:headEnd/>
              <a:tailEnd/>
            </a:ln>
          </p:spPr>
          <p:txBody>
            <a:bodyPr>
              <a:spAutoFit/>
            </a:bodyPr>
            <a:lstStyle/>
            <a:p>
              <a:pPr algn="ctr"/>
              <a:r>
                <a:rPr lang="en-IN" b="1" u="sng">
                  <a:solidFill>
                    <a:srgbClr val="0000FF"/>
                  </a:solidFill>
                  <a:latin typeface="Calibri" pitchFamily="34" charset="0"/>
                </a:rPr>
                <a:t> TENDERING</a:t>
              </a:r>
            </a:p>
          </p:txBody>
        </p:sp>
        <p:sp>
          <p:nvSpPr>
            <p:cNvPr id="20493" name="TextBox 18"/>
            <p:cNvSpPr txBox="1">
              <a:spLocks noChangeArrowheads="1"/>
            </p:cNvSpPr>
            <p:nvPr/>
          </p:nvSpPr>
          <p:spPr bwMode="auto">
            <a:xfrm>
              <a:off x="6572264" y="3559734"/>
              <a:ext cx="1928826" cy="369332"/>
            </a:xfrm>
            <a:prstGeom prst="rect">
              <a:avLst/>
            </a:prstGeom>
            <a:noFill/>
            <a:ln w="9525">
              <a:noFill/>
              <a:miter lim="800000"/>
              <a:headEnd/>
              <a:tailEnd/>
            </a:ln>
          </p:spPr>
          <p:txBody>
            <a:bodyPr>
              <a:spAutoFit/>
            </a:bodyPr>
            <a:lstStyle/>
            <a:p>
              <a:pPr algn="ctr"/>
              <a:r>
                <a:rPr lang="en-IN" b="1" u="sng">
                  <a:solidFill>
                    <a:srgbClr val="0000FF"/>
                  </a:solidFill>
                  <a:latin typeface="Calibri" pitchFamily="34" charset="0"/>
                </a:rPr>
                <a:t>POST- TENDERING</a:t>
              </a:r>
            </a:p>
          </p:txBody>
        </p:sp>
        <p:sp>
          <p:nvSpPr>
            <p:cNvPr id="20" name="Rounded Rectangle 19"/>
            <p:cNvSpPr/>
            <p:nvPr/>
          </p:nvSpPr>
          <p:spPr>
            <a:xfrm>
              <a:off x="571472" y="4286256"/>
              <a:ext cx="1928826" cy="107157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1" name="Rounded Rectangle 20"/>
            <p:cNvSpPr/>
            <p:nvPr/>
          </p:nvSpPr>
          <p:spPr>
            <a:xfrm>
              <a:off x="3500430" y="5357826"/>
              <a:ext cx="1571636" cy="71438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2" name="Rounded Rectangle 21"/>
            <p:cNvSpPr/>
            <p:nvPr/>
          </p:nvSpPr>
          <p:spPr>
            <a:xfrm>
              <a:off x="3286116" y="4214818"/>
              <a:ext cx="2000264" cy="71438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3" name="Rounded Rectangle 22"/>
            <p:cNvSpPr/>
            <p:nvPr/>
          </p:nvSpPr>
          <p:spPr>
            <a:xfrm>
              <a:off x="6357950" y="5357826"/>
              <a:ext cx="2071701" cy="71438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4" name="Rounded Rectangle 23"/>
            <p:cNvSpPr/>
            <p:nvPr/>
          </p:nvSpPr>
          <p:spPr>
            <a:xfrm>
              <a:off x="6215074" y="4214818"/>
              <a:ext cx="2143140" cy="785819"/>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20499" name="TextBox 24"/>
            <p:cNvSpPr txBox="1">
              <a:spLocks noChangeArrowheads="1"/>
            </p:cNvSpPr>
            <p:nvPr/>
          </p:nvSpPr>
          <p:spPr bwMode="auto">
            <a:xfrm>
              <a:off x="642910" y="4425743"/>
              <a:ext cx="1785950" cy="646331"/>
            </a:xfrm>
            <a:prstGeom prst="rect">
              <a:avLst/>
            </a:prstGeom>
            <a:noFill/>
            <a:ln w="9525">
              <a:noFill/>
              <a:miter lim="800000"/>
              <a:headEnd/>
              <a:tailEnd/>
            </a:ln>
          </p:spPr>
          <p:txBody>
            <a:bodyPr>
              <a:spAutoFit/>
            </a:bodyPr>
            <a:lstStyle/>
            <a:p>
              <a:pPr algn="ctr"/>
              <a:r>
                <a:rPr lang="en-IN" b="1" u="sng">
                  <a:solidFill>
                    <a:srgbClr val="FFFF00"/>
                  </a:solidFill>
                  <a:latin typeface="Calibri" pitchFamily="34" charset="0"/>
                </a:rPr>
                <a:t>INDENT</a:t>
              </a:r>
            </a:p>
            <a:p>
              <a:pPr algn="ctr"/>
              <a:r>
                <a:rPr lang="en-IN" b="1" u="sng">
                  <a:solidFill>
                    <a:srgbClr val="FFFF00"/>
                  </a:solidFill>
                  <a:latin typeface="Calibri" pitchFamily="34" charset="0"/>
                </a:rPr>
                <a:t>MANAGEMENT</a:t>
              </a:r>
            </a:p>
          </p:txBody>
        </p:sp>
        <p:sp>
          <p:nvSpPr>
            <p:cNvPr id="20500" name="TextBox 25"/>
            <p:cNvSpPr txBox="1">
              <a:spLocks noChangeArrowheads="1"/>
            </p:cNvSpPr>
            <p:nvPr/>
          </p:nvSpPr>
          <p:spPr bwMode="auto">
            <a:xfrm>
              <a:off x="6429388" y="4286256"/>
              <a:ext cx="1714512" cy="646331"/>
            </a:xfrm>
            <a:prstGeom prst="rect">
              <a:avLst/>
            </a:prstGeom>
            <a:noFill/>
            <a:ln w="9525">
              <a:noFill/>
              <a:miter lim="800000"/>
              <a:headEnd/>
              <a:tailEnd/>
            </a:ln>
          </p:spPr>
          <p:txBody>
            <a:bodyPr>
              <a:spAutoFit/>
            </a:bodyPr>
            <a:lstStyle/>
            <a:p>
              <a:pPr algn="ctr"/>
              <a:r>
                <a:rPr lang="en-IN" b="1" u="sng">
                  <a:solidFill>
                    <a:srgbClr val="FFFF00"/>
                  </a:solidFill>
                  <a:latin typeface="Calibri" pitchFamily="34" charset="0"/>
                </a:rPr>
                <a:t>CONTRACT</a:t>
              </a:r>
            </a:p>
            <a:p>
              <a:pPr algn="ctr"/>
              <a:r>
                <a:rPr lang="en-IN" b="1" u="sng">
                  <a:solidFill>
                    <a:srgbClr val="FFFF00"/>
                  </a:solidFill>
                  <a:latin typeface="Calibri" pitchFamily="34" charset="0"/>
                </a:rPr>
                <a:t>MANAGEMENT</a:t>
              </a:r>
            </a:p>
          </p:txBody>
        </p:sp>
        <p:sp>
          <p:nvSpPr>
            <p:cNvPr id="20501" name="TextBox 26"/>
            <p:cNvSpPr txBox="1">
              <a:spLocks noChangeArrowheads="1"/>
            </p:cNvSpPr>
            <p:nvPr/>
          </p:nvSpPr>
          <p:spPr bwMode="auto">
            <a:xfrm>
              <a:off x="3714744" y="5559998"/>
              <a:ext cx="1428760" cy="369332"/>
            </a:xfrm>
            <a:prstGeom prst="rect">
              <a:avLst/>
            </a:prstGeom>
            <a:noFill/>
            <a:ln w="9525">
              <a:noFill/>
              <a:miter lim="800000"/>
              <a:headEnd/>
              <a:tailEnd/>
            </a:ln>
          </p:spPr>
          <p:txBody>
            <a:bodyPr>
              <a:spAutoFit/>
            </a:bodyPr>
            <a:lstStyle/>
            <a:p>
              <a:r>
                <a:rPr lang="en-IN" b="1" u="sng">
                  <a:solidFill>
                    <a:srgbClr val="FFFF00"/>
                  </a:solidFill>
                  <a:latin typeface="Calibri" pitchFamily="34" charset="0"/>
                </a:rPr>
                <a:t>AUCTIONS</a:t>
              </a:r>
            </a:p>
          </p:txBody>
        </p:sp>
        <p:sp>
          <p:nvSpPr>
            <p:cNvPr id="20502" name="TextBox 27"/>
            <p:cNvSpPr txBox="1">
              <a:spLocks noChangeArrowheads="1"/>
            </p:cNvSpPr>
            <p:nvPr/>
          </p:nvSpPr>
          <p:spPr bwMode="auto">
            <a:xfrm>
              <a:off x="3428992" y="4357694"/>
              <a:ext cx="1785950" cy="369332"/>
            </a:xfrm>
            <a:prstGeom prst="rect">
              <a:avLst/>
            </a:prstGeom>
            <a:noFill/>
            <a:ln w="9525">
              <a:noFill/>
              <a:miter lim="800000"/>
              <a:headEnd/>
              <a:tailEnd/>
            </a:ln>
          </p:spPr>
          <p:txBody>
            <a:bodyPr>
              <a:spAutoFit/>
            </a:bodyPr>
            <a:lstStyle/>
            <a:p>
              <a:pPr algn="ctr"/>
              <a:r>
                <a:rPr lang="en-IN" b="1" u="sng">
                  <a:solidFill>
                    <a:srgbClr val="FFFF00"/>
                  </a:solidFill>
                  <a:latin typeface="Calibri" pitchFamily="34" charset="0"/>
                </a:rPr>
                <a:t>TENDERING</a:t>
              </a:r>
            </a:p>
          </p:txBody>
        </p:sp>
        <p:sp>
          <p:nvSpPr>
            <p:cNvPr id="20503" name="TextBox 28"/>
            <p:cNvSpPr txBox="1">
              <a:spLocks noChangeArrowheads="1"/>
            </p:cNvSpPr>
            <p:nvPr/>
          </p:nvSpPr>
          <p:spPr bwMode="auto">
            <a:xfrm>
              <a:off x="6500826" y="5429264"/>
              <a:ext cx="1785950" cy="646331"/>
            </a:xfrm>
            <a:prstGeom prst="rect">
              <a:avLst/>
            </a:prstGeom>
            <a:noFill/>
            <a:ln w="9525">
              <a:noFill/>
              <a:miter lim="800000"/>
              <a:headEnd/>
              <a:tailEnd/>
            </a:ln>
          </p:spPr>
          <p:txBody>
            <a:bodyPr>
              <a:spAutoFit/>
            </a:bodyPr>
            <a:lstStyle/>
            <a:p>
              <a:pPr algn="ctr"/>
              <a:r>
                <a:rPr lang="en-IN" b="1" u="sng">
                  <a:solidFill>
                    <a:srgbClr val="FFFF00"/>
                  </a:solidFill>
                  <a:latin typeface="Calibri" pitchFamily="34" charset="0"/>
                </a:rPr>
                <a:t>CATALOGUE</a:t>
              </a:r>
            </a:p>
            <a:p>
              <a:pPr algn="ctr"/>
              <a:r>
                <a:rPr lang="en-IN" b="1" u="sng">
                  <a:solidFill>
                    <a:srgbClr val="FFFF00"/>
                  </a:solidFill>
                  <a:latin typeface="Calibri" pitchFamily="34" charset="0"/>
                </a:rPr>
                <a:t>MANAGEMENT</a:t>
              </a:r>
            </a:p>
          </p:txBody>
        </p:sp>
      </p:grpSp>
      <p:grpSp>
        <p:nvGrpSpPr>
          <p:cNvPr id="20485" name="Group 12"/>
          <p:cNvGrpSpPr>
            <a:grpSpLocks/>
          </p:cNvGrpSpPr>
          <p:nvPr/>
        </p:nvGrpSpPr>
        <p:grpSpPr bwMode="auto">
          <a:xfrm>
            <a:off x="71438" y="1643063"/>
            <a:ext cx="9001125" cy="500062"/>
            <a:chOff x="2428860" y="2643182"/>
            <a:chExt cx="4643470" cy="500066"/>
          </a:xfrm>
        </p:grpSpPr>
        <p:sp>
          <p:nvSpPr>
            <p:cNvPr id="31" name="Rounded Rectangle 30"/>
            <p:cNvSpPr/>
            <p:nvPr/>
          </p:nvSpPr>
          <p:spPr>
            <a:xfrm>
              <a:off x="2428860" y="2643182"/>
              <a:ext cx="4643470" cy="5000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solidFill>
                  <a:srgbClr val="009900"/>
                </a:solidFill>
              </a:endParaRPr>
            </a:p>
          </p:txBody>
        </p:sp>
        <p:sp>
          <p:nvSpPr>
            <p:cNvPr id="20487" name="TextBox 31"/>
            <p:cNvSpPr txBox="1">
              <a:spLocks noChangeArrowheads="1"/>
            </p:cNvSpPr>
            <p:nvPr/>
          </p:nvSpPr>
          <p:spPr bwMode="auto">
            <a:xfrm>
              <a:off x="2714612" y="2714620"/>
              <a:ext cx="4143404" cy="369332"/>
            </a:xfrm>
            <a:prstGeom prst="rect">
              <a:avLst/>
            </a:prstGeom>
            <a:noFill/>
            <a:ln w="9525">
              <a:noFill/>
              <a:miter lim="800000"/>
              <a:headEnd/>
              <a:tailEnd/>
            </a:ln>
          </p:spPr>
          <p:txBody>
            <a:bodyPr>
              <a:spAutoFit/>
            </a:bodyPr>
            <a:lstStyle/>
            <a:p>
              <a:pPr algn="ctr"/>
              <a:r>
                <a:rPr lang="en-IN" b="1" u="sng">
                  <a:solidFill>
                    <a:srgbClr val="009900"/>
                  </a:solidFill>
                  <a:latin typeface="Calibri" pitchFamily="34" charset="0"/>
                </a:rPr>
                <a:t>WORKFLOW MGT</a:t>
              </a:r>
            </a:p>
          </p:txBody>
        </p:sp>
      </p:grpSp>
    </p:spTree>
    <p:extLst>
      <p:ext uri="{BB962C8B-B14F-4D97-AF65-F5344CB8AC3E}">
        <p14:creationId xmlns:p14="http://schemas.microsoft.com/office/powerpoint/2010/main" val="3524167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 y="0"/>
            <a:ext cx="9144000" cy="128586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p>
            <a:pPr algn="ctr">
              <a:defRPr/>
            </a:pPr>
            <a:r>
              <a:rPr lang="en-US" sz="2400" b="1" u="sng" dirty="0" smtClean="0">
                <a:solidFill>
                  <a:srgbClr val="FFFF00"/>
                </a:solidFill>
                <a:cs typeface="Arial" pitchFamily="34" charset="0"/>
              </a:rPr>
              <a:t>KEY SUCCESS FACTORS</a:t>
            </a:r>
            <a:endParaRPr lang="en-US" sz="2400" b="1" u="sng" dirty="0">
              <a:solidFill>
                <a:srgbClr val="FFFF00"/>
              </a:solidFill>
              <a:cs typeface="Arial"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6" name="Picture 5"/>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sp>
        <p:nvSpPr>
          <p:cNvPr id="7" name="TextBox 6"/>
          <p:cNvSpPr txBox="1"/>
          <p:nvPr/>
        </p:nvSpPr>
        <p:spPr>
          <a:xfrm>
            <a:off x="357158" y="1428739"/>
            <a:ext cx="8072462" cy="5632311"/>
          </a:xfrm>
          <a:prstGeom prst="rect">
            <a:avLst/>
          </a:prstGeom>
          <a:noFill/>
        </p:spPr>
        <p:txBody>
          <a:bodyPr wrap="square" rtlCol="0">
            <a:spAutoFit/>
          </a:bodyPr>
          <a:lstStyle/>
          <a:p>
            <a:pPr>
              <a:lnSpc>
                <a:spcPct val="25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SELECTION OF SOLUTION</a:t>
            </a:r>
          </a:p>
          <a:p>
            <a:pPr>
              <a:lnSpc>
                <a:spcPct val="250000"/>
              </a:lnSpc>
              <a:buFont typeface="Wingdings" pitchFamily="2" charset="2"/>
              <a:buChar char="Ø"/>
            </a:pPr>
            <a:r>
              <a:rPr lang="en-IN" b="1" dirty="0" smtClean="0">
                <a:solidFill>
                  <a:srgbClr val="2E17DB"/>
                </a:solidFill>
                <a:latin typeface="Arial Narrow" pitchFamily="34" charset="0"/>
                <a:cs typeface="Arial" panose="020B0604020202020204" pitchFamily="34" charset="0"/>
              </a:rPr>
              <a:t> PHASED IMPLEMENTATION STRATEGY</a:t>
            </a:r>
          </a:p>
          <a:p>
            <a:pPr>
              <a:lnSpc>
                <a:spcPct val="25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CAPACITY DEVELOPMENT</a:t>
            </a:r>
          </a:p>
          <a:p>
            <a:pPr>
              <a:lnSpc>
                <a:spcPct val="25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TRAINING MATERIAL</a:t>
            </a:r>
          </a:p>
          <a:p>
            <a:pPr>
              <a:lnSpc>
                <a:spcPct val="25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INTERNAL SUPPORT DESK</a:t>
            </a:r>
          </a:p>
          <a:p>
            <a:pPr>
              <a:lnSpc>
                <a:spcPct val="25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SUPPORT FROM TOP MANAGEMENT</a:t>
            </a:r>
          </a:p>
          <a:p>
            <a:pPr>
              <a:lnSpc>
                <a:spcPct val="250000"/>
              </a:lnSpc>
              <a:buFont typeface="Wingdings" pitchFamily="2" charset="2"/>
              <a:buChar char="Ø"/>
            </a:pPr>
            <a:r>
              <a:rPr lang="en-IN" b="1" dirty="0">
                <a:solidFill>
                  <a:srgbClr val="2E17DB"/>
                </a:solidFill>
                <a:latin typeface="Arial Narrow" pitchFamily="34" charset="0"/>
                <a:cs typeface="Arial" panose="020B0604020202020204" pitchFamily="34" charset="0"/>
              </a:rPr>
              <a:t> </a:t>
            </a:r>
            <a:r>
              <a:rPr lang="en-IN" b="1" dirty="0" smtClean="0">
                <a:solidFill>
                  <a:srgbClr val="2E17DB"/>
                </a:solidFill>
                <a:latin typeface="Arial Narrow" pitchFamily="34" charset="0"/>
                <a:cs typeface="Arial" panose="020B0604020202020204" pitchFamily="34" charset="0"/>
              </a:rPr>
              <a:t>STRONG COMPLIANCE MONITORING MECHANISM</a:t>
            </a:r>
          </a:p>
          <a:p>
            <a:pPr>
              <a:lnSpc>
                <a:spcPct val="250000"/>
              </a:lnSpc>
            </a:pPr>
            <a:endParaRPr lang="en-IN" b="1" dirty="0" smtClean="0">
              <a:solidFill>
                <a:srgbClr val="2E17DB"/>
              </a:solidFill>
              <a:latin typeface="Arial Narrow" pitchFamily="34" charset="0"/>
              <a:cs typeface="Arial" panose="020B0604020202020204" pitchFamily="34" charset="0"/>
            </a:endParaRPr>
          </a:p>
        </p:txBody>
      </p:sp>
    </p:spTree>
    <p:extLst>
      <p:ext uri="{BB962C8B-B14F-4D97-AF65-F5344CB8AC3E}">
        <p14:creationId xmlns:p14="http://schemas.microsoft.com/office/powerpoint/2010/main" val="3963800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Slide Number Placeholder 4"/>
          <p:cNvSpPr>
            <a:spLocks noGrp="1"/>
          </p:cNvSpPr>
          <p:nvPr>
            <p:ph type="sldNum" sz="quarter" idx="4294967295"/>
          </p:nvPr>
        </p:nvSpPr>
        <p:spPr bwMode="auto">
          <a:xfrm>
            <a:off x="8686800" y="6237290"/>
            <a:ext cx="457200" cy="441325"/>
          </a:xfrm>
          <a:prstGeom prst="rect">
            <a:avLst/>
          </a:prstGeom>
          <a:noFill/>
          <a:ln>
            <a:miter lim="800000"/>
            <a:headEnd/>
            <a:tailEnd/>
          </a:ln>
        </p:spPr>
        <p:txBody>
          <a:bodyPr/>
          <a:lstStyle/>
          <a:p>
            <a:fld id="{F5E8B822-7583-4A6D-A45A-C4DA61FC196E}" type="slidenum">
              <a:rPr lang="en-US"/>
              <a:pPr/>
              <a:t>7</a:t>
            </a:fld>
            <a:endParaRPr lang="en-US"/>
          </a:p>
        </p:txBody>
      </p:sp>
      <p:grpSp>
        <p:nvGrpSpPr>
          <p:cNvPr id="2" name="Group 4"/>
          <p:cNvGrpSpPr/>
          <p:nvPr/>
        </p:nvGrpSpPr>
        <p:grpSpPr>
          <a:xfrm>
            <a:off x="0" y="0"/>
            <a:ext cx="9144000" cy="1295400"/>
            <a:chOff x="0" y="0"/>
            <a:chExt cx="9144000" cy="1219200"/>
          </a:xfrm>
          <a:solidFill>
            <a:srgbClr val="FF0000"/>
          </a:solidFill>
        </p:grpSpPr>
        <p:sp>
          <p:nvSpPr>
            <p:cNvPr id="6" name="Rectangle 2"/>
            <p:cNvSpPr txBox="1">
              <a:spLocks noChangeArrowheads="1"/>
            </p:cNvSpPr>
            <p:nvPr/>
          </p:nvSpPr>
          <p:spPr>
            <a:xfrm>
              <a:off x="0" y="0"/>
              <a:ext cx="9144000" cy="1219200"/>
            </a:xfrm>
            <a:prstGeom prst="rect">
              <a:avLst/>
            </a:prstGeom>
            <a:grpFill/>
            <a:scene3d>
              <a:camera prst="orthographicFront"/>
              <a:lightRig rig="threePt" dir="t"/>
            </a:scene3d>
            <a:sp3d prstMaterial="matte"/>
          </p:spPr>
          <p:txBody>
            <a:bodyPr vert="horz" lIns="91440" tIns="45720" rIns="91440" bIns="45720" rtlCol="0" anchor="ctr">
              <a:noAutofit/>
            </a:bodyPr>
            <a:lstStyle/>
            <a:p>
              <a:pPr algn="ctr">
                <a:defRPr/>
              </a:pPr>
              <a:r>
                <a:rPr lang="en-US" sz="3600" b="1" u="sng" dirty="0" smtClean="0">
                  <a:solidFill>
                    <a:srgbClr val="FFFF00"/>
                  </a:solidFill>
                  <a:latin typeface="+mj-lt"/>
                  <a:cs typeface="Arial" pitchFamily="34" charset="0"/>
                </a:rPr>
                <a:t>e-PROCUREMENT IN IA</a:t>
              </a:r>
            </a:p>
            <a:p>
              <a:pPr algn="ctr">
                <a:defRPr/>
              </a:pPr>
              <a:r>
                <a:rPr lang="en-US" sz="3600" b="1" u="sng" dirty="0" smtClean="0">
                  <a:solidFill>
                    <a:srgbClr val="FFFF00"/>
                  </a:solidFill>
                  <a:cs typeface="Arial" pitchFamily="34" charset="0"/>
                </a:rPr>
                <a:t>GROWTH MATRIX</a:t>
              </a:r>
              <a:endParaRPr lang="en-US" sz="3600" b="1" u="sng" dirty="0" smtClean="0">
                <a:solidFill>
                  <a:srgbClr val="FFFF00"/>
                </a:solidFill>
                <a:latin typeface="+mj-lt"/>
                <a:cs typeface="Arial" pitchFamily="34" charset="0"/>
              </a:endParaRPr>
            </a:p>
          </p:txBody>
        </p:sp>
        <p:pic>
          <p:nvPicPr>
            <p:cNvPr id="7" name="Picture 6"/>
            <p:cNvPicPr>
              <a:picLocks noChangeAspect="1" noChangeArrowheads="1"/>
            </p:cNvPicPr>
            <p:nvPr/>
          </p:nvPicPr>
          <p:blipFill>
            <a:blip r:embed="rId3" cstate="print"/>
            <a:srcRect/>
            <a:stretch>
              <a:fillRect/>
            </a:stretch>
          </p:blipFill>
          <p:spPr bwMode="auto">
            <a:xfrm>
              <a:off x="0" y="0"/>
              <a:ext cx="1371600" cy="1066800"/>
            </a:xfrm>
            <a:prstGeom prst="rect">
              <a:avLst/>
            </a:prstGeom>
            <a:grpFill/>
            <a:ln w="9525">
              <a:noFill/>
              <a:miter lim="800000"/>
              <a:headEnd/>
              <a:tailEnd/>
            </a:ln>
          </p:spPr>
        </p:pic>
        <p:pic>
          <p:nvPicPr>
            <p:cNvPr id="8" name="Picture 6"/>
            <p:cNvPicPr>
              <a:picLocks noChangeAspect="1" noChangeArrowheads="1"/>
            </p:cNvPicPr>
            <p:nvPr/>
          </p:nvPicPr>
          <p:blipFill>
            <a:blip r:embed="rId3" cstate="print"/>
            <a:srcRect/>
            <a:stretch>
              <a:fillRect/>
            </a:stretch>
          </p:blipFill>
          <p:spPr bwMode="auto">
            <a:xfrm>
              <a:off x="7758332" y="0"/>
              <a:ext cx="1371600" cy="1066851"/>
            </a:xfrm>
            <a:prstGeom prst="rect">
              <a:avLst/>
            </a:prstGeom>
            <a:grpFill/>
            <a:ln w="9525">
              <a:noFill/>
              <a:miter lim="800000"/>
              <a:headEnd/>
              <a:tailEnd/>
            </a:ln>
          </p:spPr>
        </p:pic>
      </p:grpSp>
      <p:graphicFrame>
        <p:nvGraphicFramePr>
          <p:cNvPr id="10" name="Chart 9"/>
          <p:cNvGraphicFramePr>
            <a:graphicFrameLocks/>
          </p:cNvGraphicFramePr>
          <p:nvPr>
            <p:extLst>
              <p:ext uri="{D42A27DB-BD31-4B8C-83A1-F6EECF244321}">
                <p14:modId xmlns:p14="http://schemas.microsoft.com/office/powerpoint/2010/main" val="779379306"/>
              </p:ext>
            </p:extLst>
          </p:nvPr>
        </p:nvGraphicFramePr>
        <p:xfrm>
          <a:off x="304800" y="1524000"/>
          <a:ext cx="8534400" cy="4876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59223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nvGraphicFramePr>
        <p:xfrm>
          <a:off x="0" y="1371600"/>
          <a:ext cx="9143999"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8068" name="Slide Number Placeholder 4"/>
          <p:cNvSpPr>
            <a:spLocks noGrp="1"/>
          </p:cNvSpPr>
          <p:nvPr>
            <p:ph type="sldNum" sz="quarter" idx="4294967295"/>
          </p:nvPr>
        </p:nvSpPr>
        <p:spPr bwMode="auto">
          <a:xfrm>
            <a:off x="8686800" y="6237290"/>
            <a:ext cx="457200" cy="441325"/>
          </a:xfrm>
          <a:prstGeom prst="rect">
            <a:avLst/>
          </a:prstGeom>
          <a:noFill/>
          <a:ln>
            <a:miter lim="800000"/>
            <a:headEnd/>
            <a:tailEnd/>
          </a:ln>
        </p:spPr>
        <p:txBody>
          <a:bodyPr/>
          <a:lstStyle/>
          <a:p>
            <a:fld id="{F5E8B822-7583-4A6D-A45A-C4DA61FC196E}" type="slidenum">
              <a:rPr lang="en-US"/>
              <a:pPr/>
              <a:t>8</a:t>
            </a:fld>
            <a:endParaRPr lang="en-US"/>
          </a:p>
        </p:txBody>
      </p:sp>
      <p:grpSp>
        <p:nvGrpSpPr>
          <p:cNvPr id="2" name="Group 4"/>
          <p:cNvGrpSpPr/>
          <p:nvPr/>
        </p:nvGrpSpPr>
        <p:grpSpPr>
          <a:xfrm>
            <a:off x="0" y="0"/>
            <a:ext cx="9144000" cy="1295400"/>
            <a:chOff x="0" y="0"/>
            <a:chExt cx="9144000" cy="1219200"/>
          </a:xfrm>
          <a:solidFill>
            <a:srgbClr val="FF0000"/>
          </a:solidFill>
        </p:grpSpPr>
        <p:sp>
          <p:nvSpPr>
            <p:cNvPr id="6" name="Rectangle 2"/>
            <p:cNvSpPr txBox="1">
              <a:spLocks noChangeArrowheads="1"/>
            </p:cNvSpPr>
            <p:nvPr/>
          </p:nvSpPr>
          <p:spPr>
            <a:xfrm>
              <a:off x="0" y="0"/>
              <a:ext cx="9144000" cy="1219200"/>
            </a:xfrm>
            <a:prstGeom prst="rect">
              <a:avLst/>
            </a:prstGeom>
            <a:grpFill/>
            <a:scene3d>
              <a:camera prst="orthographicFront"/>
              <a:lightRig rig="threePt" dir="t"/>
            </a:scene3d>
            <a:sp3d prstMaterial="matte"/>
          </p:spPr>
          <p:txBody>
            <a:bodyPr vert="horz" lIns="91440" tIns="45720" rIns="91440" bIns="45720" rtlCol="0" anchor="ctr">
              <a:noAutofit/>
            </a:bodyPr>
            <a:lstStyle/>
            <a:p>
              <a:pPr algn="ctr">
                <a:defRPr/>
              </a:pPr>
              <a:r>
                <a:rPr lang="en-US" sz="3600" b="1" u="sng" dirty="0" smtClean="0">
                  <a:solidFill>
                    <a:srgbClr val="FFFF00"/>
                  </a:solidFill>
                  <a:latin typeface="+mj-lt"/>
                  <a:cs typeface="Arial" pitchFamily="34" charset="0"/>
                </a:rPr>
                <a:t>e-PROCUREMENT IN IA</a:t>
              </a:r>
            </a:p>
            <a:p>
              <a:pPr algn="ctr">
                <a:defRPr/>
              </a:pPr>
              <a:r>
                <a:rPr lang="en-US" sz="3600" b="1" u="sng" dirty="0" smtClean="0">
                  <a:solidFill>
                    <a:srgbClr val="FFFF00"/>
                  </a:solidFill>
                  <a:cs typeface="Arial" pitchFamily="34" charset="0"/>
                </a:rPr>
                <a:t>GROWTH MATRIX</a:t>
              </a:r>
              <a:endParaRPr lang="en-US" sz="3600" b="1" u="sng" dirty="0" smtClean="0">
                <a:solidFill>
                  <a:srgbClr val="FFFF00"/>
                </a:solidFill>
                <a:latin typeface="+mj-lt"/>
                <a:cs typeface="Arial" pitchFamily="34" charset="0"/>
              </a:endParaRPr>
            </a:p>
          </p:txBody>
        </p:sp>
        <p:pic>
          <p:nvPicPr>
            <p:cNvPr id="7" name="Picture 6"/>
            <p:cNvPicPr>
              <a:picLocks noChangeAspect="1" noChangeArrowheads="1"/>
            </p:cNvPicPr>
            <p:nvPr/>
          </p:nvPicPr>
          <p:blipFill>
            <a:blip r:embed="rId4" cstate="print"/>
            <a:srcRect/>
            <a:stretch>
              <a:fillRect/>
            </a:stretch>
          </p:blipFill>
          <p:spPr bwMode="auto">
            <a:xfrm>
              <a:off x="0" y="0"/>
              <a:ext cx="1371600" cy="1066800"/>
            </a:xfrm>
            <a:prstGeom prst="rect">
              <a:avLst/>
            </a:prstGeom>
            <a:grpFill/>
            <a:ln w="9525">
              <a:noFill/>
              <a:miter lim="800000"/>
              <a:headEnd/>
              <a:tailEnd/>
            </a:ln>
          </p:spPr>
        </p:pic>
        <p:pic>
          <p:nvPicPr>
            <p:cNvPr id="8" name="Picture 6"/>
            <p:cNvPicPr>
              <a:picLocks noChangeAspect="1" noChangeArrowheads="1"/>
            </p:cNvPicPr>
            <p:nvPr/>
          </p:nvPicPr>
          <p:blipFill>
            <a:blip r:embed="rId4" cstate="print"/>
            <a:srcRect/>
            <a:stretch>
              <a:fillRect/>
            </a:stretch>
          </p:blipFill>
          <p:spPr bwMode="auto">
            <a:xfrm>
              <a:off x="7758332" y="0"/>
              <a:ext cx="1371600" cy="1066851"/>
            </a:xfrm>
            <a:prstGeom prst="rect">
              <a:avLst/>
            </a:prstGeom>
            <a:grpFill/>
            <a:ln w="9525">
              <a:noFill/>
              <a:miter lim="800000"/>
              <a:headEnd/>
              <a:tailEnd/>
            </a:ln>
          </p:spPr>
        </p:pic>
      </p:grpSp>
      <p:graphicFrame>
        <p:nvGraphicFramePr>
          <p:cNvPr id="12" name="Table 11"/>
          <p:cNvGraphicFramePr>
            <a:graphicFrameLocks noGrp="1"/>
          </p:cNvGraphicFramePr>
          <p:nvPr>
            <p:extLst>
              <p:ext uri="{D42A27DB-BD31-4B8C-83A1-F6EECF244321}">
                <p14:modId xmlns:p14="http://schemas.microsoft.com/office/powerpoint/2010/main" val="2253395028"/>
              </p:ext>
            </p:extLst>
          </p:nvPr>
        </p:nvGraphicFramePr>
        <p:xfrm>
          <a:off x="1752600" y="3126582"/>
          <a:ext cx="2514600" cy="1216818"/>
        </p:xfrm>
        <a:graphic>
          <a:graphicData uri="http://schemas.openxmlformats.org/drawingml/2006/table">
            <a:tbl>
              <a:tblPr firstRow="1" bandRow="1">
                <a:tableStyleId>{5940675A-B579-460E-94D1-54222C63F5DA}</a:tableStyleId>
              </a:tblPr>
              <a:tblGrid>
                <a:gridCol w="1257300"/>
                <a:gridCol w="1257300"/>
              </a:tblGrid>
              <a:tr h="609600">
                <a:tc>
                  <a:txBody>
                    <a:bodyPr/>
                    <a:lstStyle/>
                    <a:p>
                      <a:pPr algn="ctr"/>
                      <a:r>
                        <a:rPr lang="en-IN" sz="1400" b="1" u="sng" dirty="0" smtClean="0">
                          <a:solidFill>
                            <a:srgbClr val="FF0000"/>
                          </a:solidFill>
                        </a:rPr>
                        <a:t>Total Users</a:t>
                      </a:r>
                      <a:r>
                        <a:rPr lang="en-IN" sz="1400" b="1" u="sng" baseline="0" dirty="0" smtClean="0">
                          <a:solidFill>
                            <a:srgbClr val="FF0000"/>
                          </a:solidFill>
                        </a:rPr>
                        <a:t> Created</a:t>
                      </a:r>
                      <a:endParaRPr lang="en-IN" sz="1400" b="1" u="sng" dirty="0">
                        <a:solidFill>
                          <a:srgbClr val="FF0000"/>
                        </a:solidFill>
                      </a:endParaRPr>
                    </a:p>
                  </a:txBody>
                  <a:tcPr/>
                </a:tc>
                <a:tc>
                  <a:txBody>
                    <a:bodyPr/>
                    <a:lstStyle/>
                    <a:p>
                      <a:pPr algn="ctr"/>
                      <a:r>
                        <a:rPr lang="en-IN" sz="1400" b="1" u="sng" dirty="0" smtClean="0">
                          <a:solidFill>
                            <a:srgbClr val="FF0000"/>
                          </a:solidFill>
                        </a:rPr>
                        <a:t>Total Tenders Published</a:t>
                      </a:r>
                      <a:endParaRPr lang="en-IN" sz="1400" b="1" u="sng" dirty="0">
                        <a:solidFill>
                          <a:srgbClr val="FF0000"/>
                        </a:solidFill>
                      </a:endParaRPr>
                    </a:p>
                  </a:txBody>
                  <a:tcPr>
                    <a:noFill/>
                  </a:tcPr>
                </a:tc>
              </a:tr>
              <a:tr h="607218">
                <a:tc>
                  <a:txBody>
                    <a:bodyPr/>
                    <a:lstStyle/>
                    <a:p>
                      <a:pPr algn="ctr"/>
                      <a:r>
                        <a:rPr lang="en-IN" sz="1400" b="1" dirty="0" smtClean="0">
                          <a:solidFill>
                            <a:srgbClr val="0070C0"/>
                          </a:solidFill>
                        </a:rPr>
                        <a:t>13153</a:t>
                      </a:r>
                      <a:endParaRPr lang="en-IN" sz="1400" b="1" dirty="0">
                        <a:solidFill>
                          <a:srgbClr val="0070C0"/>
                        </a:solidFill>
                      </a:endParaRPr>
                    </a:p>
                  </a:txBody>
                  <a:tcPr/>
                </a:tc>
                <a:tc>
                  <a:txBody>
                    <a:bodyPr/>
                    <a:lstStyle/>
                    <a:p>
                      <a:pPr algn="ctr"/>
                      <a:r>
                        <a:rPr lang="en-IN" sz="1400" b="1" dirty="0" smtClean="0">
                          <a:solidFill>
                            <a:srgbClr val="0070C0"/>
                          </a:solidFill>
                        </a:rPr>
                        <a:t>77525</a:t>
                      </a:r>
                      <a:endParaRPr lang="en-IN" sz="1400" b="1" dirty="0">
                        <a:solidFill>
                          <a:srgbClr val="0070C0"/>
                        </a:solidFill>
                      </a:endParaRPr>
                    </a:p>
                  </a:txBody>
                  <a:tcPr/>
                </a:tc>
              </a:tr>
            </a:tbl>
          </a:graphicData>
        </a:graphic>
      </p:graphicFrame>
    </p:spTree>
    <p:extLst>
      <p:ext uri="{BB962C8B-B14F-4D97-AF65-F5344CB8AC3E}">
        <p14:creationId xmlns:p14="http://schemas.microsoft.com/office/powerpoint/2010/main" val="34588896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a:solidFill>
            <a:srgbClr val="FF0000"/>
          </a:solidFill>
          <a:scene3d>
            <a:camera prst="orthographicFront"/>
            <a:lightRig rig="threePt" dir="t"/>
          </a:scene3d>
          <a:sp3d prstMaterial="matte"/>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u="sng" dirty="0" smtClean="0">
                <a:solidFill>
                  <a:srgbClr val="FFFF00"/>
                </a:solidFill>
                <a:cs typeface="Arial" pitchFamily="34" charset="0"/>
              </a:rPr>
              <a:t>STATUS OF TENDERS</a:t>
            </a:r>
            <a:endParaRPr lang="en-US" sz="3200" b="1" u="sng" dirty="0">
              <a:solidFill>
                <a:srgbClr val="FFFF00"/>
              </a:solidFill>
              <a:cs typeface="Arial" pitchFamily="34" charset="0"/>
            </a:endParaRPr>
          </a:p>
        </p:txBody>
      </p:sp>
      <p:pic>
        <p:nvPicPr>
          <p:cNvPr id="6" name="Picture 5"/>
          <p:cNvPicPr>
            <a:picLocks noChangeAspect="1" noChangeArrowheads="1"/>
          </p:cNvPicPr>
          <p:nvPr/>
        </p:nvPicPr>
        <p:blipFill>
          <a:blip r:embed="rId2" cstate="print"/>
          <a:srcRect/>
          <a:stretch>
            <a:fillRect/>
          </a:stretch>
        </p:blipFill>
        <p:spPr bwMode="auto">
          <a:xfrm>
            <a:off x="142843" y="0"/>
            <a:ext cx="1134577" cy="1071545"/>
          </a:xfrm>
          <a:prstGeom prst="rect">
            <a:avLst/>
          </a:prstGeom>
          <a:solidFill>
            <a:srgbClr val="FF0000"/>
          </a:solidFill>
          <a:ln w="9525">
            <a:noFill/>
            <a:miter lim="800000"/>
            <a:headEnd/>
            <a:tailEnd/>
          </a:ln>
        </p:spPr>
      </p:pic>
      <p:pic>
        <p:nvPicPr>
          <p:cNvPr id="7" name="Picture 6"/>
          <p:cNvPicPr>
            <a:picLocks noChangeAspect="1" noChangeArrowheads="1"/>
          </p:cNvPicPr>
          <p:nvPr/>
        </p:nvPicPr>
        <p:blipFill>
          <a:blip r:embed="rId2" cstate="print"/>
          <a:srcRect/>
          <a:stretch>
            <a:fillRect/>
          </a:stretch>
        </p:blipFill>
        <p:spPr bwMode="auto">
          <a:xfrm>
            <a:off x="7858148" y="0"/>
            <a:ext cx="1134577" cy="1071545"/>
          </a:xfrm>
          <a:prstGeom prst="rect">
            <a:avLst/>
          </a:prstGeom>
          <a:solidFill>
            <a:srgbClr val="FF0000"/>
          </a:solidFill>
          <a:ln w="9525">
            <a:noFill/>
            <a:miter lim="800000"/>
            <a:headEnd/>
            <a:tailEnd/>
          </a:ln>
        </p:spPr>
      </p:pic>
      <p:graphicFrame>
        <p:nvGraphicFramePr>
          <p:cNvPr id="9" name="Chart 8"/>
          <p:cNvGraphicFramePr>
            <a:graphicFrameLocks/>
          </p:cNvGraphicFramePr>
          <p:nvPr>
            <p:extLst>
              <p:ext uri="{D42A27DB-BD31-4B8C-83A1-F6EECF244321}">
                <p14:modId xmlns:p14="http://schemas.microsoft.com/office/powerpoint/2010/main" val="3664884213"/>
              </p:ext>
            </p:extLst>
          </p:nvPr>
        </p:nvGraphicFramePr>
        <p:xfrm>
          <a:off x="533400" y="1367204"/>
          <a:ext cx="3962400" cy="2752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95117713"/>
              </p:ext>
            </p:extLst>
          </p:nvPr>
        </p:nvGraphicFramePr>
        <p:xfrm>
          <a:off x="4533900" y="1371601"/>
          <a:ext cx="3695700" cy="26435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1554216904"/>
              </p:ext>
            </p:extLst>
          </p:nvPr>
        </p:nvGraphicFramePr>
        <p:xfrm>
          <a:off x="381000" y="4215179"/>
          <a:ext cx="4086225" cy="26193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val="4002267637"/>
              </p:ext>
            </p:extLst>
          </p:nvPr>
        </p:nvGraphicFramePr>
        <p:xfrm>
          <a:off x="4572000" y="4114801"/>
          <a:ext cx="3853436"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90966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909</Words>
  <Application>Microsoft Office PowerPoint</Application>
  <PresentationFormat>On-screen Show (4:3)</PresentationFormat>
  <Paragraphs>417</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OSCCLab</dc:creator>
  <cp:lastModifiedBy>test</cp:lastModifiedBy>
  <cp:revision>61</cp:revision>
  <dcterms:created xsi:type="dcterms:W3CDTF">2017-05-25T03:40:34Z</dcterms:created>
  <dcterms:modified xsi:type="dcterms:W3CDTF">2018-01-03T17:18:58Z</dcterms:modified>
</cp:coreProperties>
</file>